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70" r:id="rId2"/>
    <p:sldId id="489" r:id="rId3"/>
    <p:sldId id="490" r:id="rId4"/>
    <p:sldId id="491" r:id="rId5"/>
    <p:sldId id="493" r:id="rId6"/>
    <p:sldId id="494" r:id="rId7"/>
    <p:sldId id="495" r:id="rId8"/>
    <p:sldId id="496" r:id="rId9"/>
    <p:sldId id="497" r:id="rId10"/>
    <p:sldId id="498" r:id="rId11"/>
    <p:sldId id="499" r:id="rId12"/>
    <p:sldId id="525" r:id="rId13"/>
    <p:sldId id="500" r:id="rId14"/>
    <p:sldId id="526" r:id="rId15"/>
    <p:sldId id="501" r:id="rId16"/>
    <p:sldId id="502" r:id="rId17"/>
    <p:sldId id="503" r:id="rId18"/>
    <p:sldId id="528" r:id="rId19"/>
    <p:sldId id="504" r:id="rId20"/>
    <p:sldId id="537" r:id="rId21"/>
    <p:sldId id="538" r:id="rId22"/>
    <p:sldId id="505" r:id="rId23"/>
    <p:sldId id="413" r:id="rId24"/>
    <p:sldId id="506" r:id="rId25"/>
    <p:sldId id="530" r:id="rId26"/>
    <p:sldId id="507" r:id="rId27"/>
    <p:sldId id="532" r:id="rId28"/>
    <p:sldId id="508" r:id="rId29"/>
    <p:sldId id="511" r:id="rId30"/>
    <p:sldId id="512" r:id="rId31"/>
    <p:sldId id="513" r:id="rId32"/>
    <p:sldId id="515" r:id="rId33"/>
    <p:sldId id="516" r:id="rId34"/>
    <p:sldId id="517" r:id="rId35"/>
    <p:sldId id="518" r:id="rId36"/>
    <p:sldId id="519" r:id="rId37"/>
    <p:sldId id="520" r:id="rId38"/>
    <p:sldId id="522" r:id="rId39"/>
    <p:sldId id="524" r:id="rId40"/>
  </p:sldIdLst>
  <p:sldSz cx="12192000" cy="6858000"/>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8" autoAdjust="0"/>
    <p:restoredTop sz="94660"/>
  </p:normalViewPr>
  <p:slideViewPr>
    <p:cSldViewPr snapToGrid="0">
      <p:cViewPr varScale="1">
        <p:scale>
          <a:sx n="72" d="100"/>
          <a:sy n="72" d="100"/>
        </p:scale>
        <p:origin x="61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E088889-71F1-4BCB-8065-9EDE01F22035}" type="datetimeFigureOut">
              <a:rPr lang="en-GB"/>
              <a:pPr>
                <a:defRPr/>
              </a:pPr>
              <a:t>29/08/2018</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F5634DA-138D-4A3D-826B-B1767ECF4BB1}" type="slidenum">
              <a:rPr lang="en-GB"/>
              <a:pPr>
                <a:defRPr/>
              </a:pPr>
              <a:t>‹#›</a:t>
            </a:fld>
            <a:endParaRPr lang="en-GB"/>
          </a:p>
        </p:txBody>
      </p:sp>
    </p:spTree>
    <p:extLst>
      <p:ext uri="{BB962C8B-B14F-4D97-AF65-F5344CB8AC3E}">
        <p14:creationId xmlns:p14="http://schemas.microsoft.com/office/powerpoint/2010/main" val="32383076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5CEBEFD8-F8FB-45F3-B24B-6BC664DA8A19}" type="datetime1">
              <a:rPr lang="en-GB"/>
              <a:pPr>
                <a:defRPr/>
              </a:pPr>
              <a:t>29/08/2018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0C9CC24-3655-446B-996E-094982A7F9C4}"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92675164-08CD-456C-916C-223FC518BD1A}" type="datetime1">
              <a:rPr lang="en-GB"/>
              <a:pPr>
                <a:defRPr/>
              </a:pPr>
              <a:t>29/08/2018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13CB642-BB40-4C19-9203-E069A959F08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633FBB76-C493-446C-AAE2-3B0F4CC68586}" type="datetime1">
              <a:rPr lang="en-GB"/>
              <a:pPr>
                <a:defRPr/>
              </a:pPr>
              <a:t>29/08/2018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F457D45-B965-46E4-9716-8735654A4D9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A848ACCF-1425-456A-8CFC-43B94AF6B89B}" type="datetime1">
              <a:rPr lang="en-GB"/>
              <a:pPr>
                <a:defRPr/>
              </a:pPr>
              <a:t>29/08/2018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15283E2-DD45-4530-B7DE-AD1245D191E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838D930-3D51-4822-B40A-8009B018CFF3}" type="datetime1">
              <a:rPr lang="en-GB"/>
              <a:pPr>
                <a:defRPr/>
              </a:pPr>
              <a:t>29/08/2018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B74517A-D57D-4F82-BD08-F4A5C59FBA48}"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8C9A6A67-CEE4-4FC7-99BB-8DADFA499C6F}" type="datetime1">
              <a:rPr lang="en-GB"/>
              <a:pPr>
                <a:defRPr/>
              </a:pPr>
              <a:t>29/08/2018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F042FE4-5ECE-48BE-BD76-C2D5E4C83740}"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CBDABDB7-D600-4F96-A882-3045188685F7}" type="datetime1">
              <a:rPr lang="en-GB"/>
              <a:pPr>
                <a:defRPr/>
              </a:pPr>
              <a:t>29/08/2018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6BF7B99-F7C3-4367-828C-EF23CA239BA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ACF60ED-C635-48D2-AA23-B96230D16A1A}" type="datetime1">
              <a:rPr lang="en-GB"/>
              <a:pPr>
                <a:defRPr/>
              </a:pPr>
              <a:t>29/08/2018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C9F06617-CBEF-48B0-AAA9-18CBD31CB38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0377811-F807-415C-ADE7-77F5201F8D83}" type="datetime1">
              <a:rPr lang="en-GB"/>
              <a:pPr>
                <a:defRPr/>
              </a:pPr>
              <a:t>29/08/2018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28083492-74F9-48D0-B168-152E7659BF27}"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9FE72F7-AA96-4A18-8FD6-291B19CF4C90}" type="datetime1">
              <a:rPr lang="en-GB"/>
              <a:pPr>
                <a:defRPr/>
              </a:pPr>
              <a:t>29/08/2018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C85200F-781D-4F12-81E7-726BD9F0276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1F0177F-352A-4E6A-89AE-13F4A8F662E6}" type="datetime1">
              <a:rPr lang="en-GB"/>
              <a:pPr>
                <a:defRPr/>
              </a:pPr>
              <a:t>29/08/2018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B468643-D6BB-487A-8AE0-2C46AB41B644}"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AEA30C3-FB66-450B-A5C2-3D383530C471}" type="datetime1">
              <a:rPr lang="en-GB"/>
              <a:pPr>
                <a:defRPr/>
              </a:pPr>
              <a:t>29/08/2018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9CDB9C4F-0E20-486A-AB66-33FDC823D8E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41CBBF2-5771-48B4-B6FA-A8DD0475E1CC}" type="slidenum">
              <a:rPr lang="en-GB"/>
              <a:pPr>
                <a:defRPr/>
              </a:pPr>
              <a:t>1</a:t>
            </a:fld>
            <a:endParaRPr lang="en-GB"/>
          </a:p>
        </p:txBody>
      </p:sp>
      <p:sp>
        <p:nvSpPr>
          <p:cNvPr id="14338" name="Rectangle 9"/>
          <p:cNvSpPr>
            <a:spLocks noChangeArrowheads="1"/>
          </p:cNvSpPr>
          <p:nvPr/>
        </p:nvSpPr>
        <p:spPr bwMode="auto">
          <a:xfrm>
            <a:off x="1366838" y="395288"/>
            <a:ext cx="9153525" cy="5189113"/>
          </a:xfrm>
          <a:prstGeom prst="rect">
            <a:avLst/>
          </a:prstGeom>
          <a:noFill/>
          <a:ln w="9525">
            <a:noFill/>
            <a:miter lim="800000"/>
            <a:headEnd/>
            <a:tailEnd/>
          </a:ln>
        </p:spPr>
        <p:txBody>
          <a:bodyPr>
            <a:spAutoFit/>
          </a:bodyPr>
          <a:lstStyle/>
          <a:p>
            <a:pPr algn="ctr">
              <a:lnSpc>
                <a:spcPct val="115000"/>
              </a:lnSpc>
            </a:pPr>
            <a:r>
              <a:rPr lang="en-GB" sz="800" dirty="0">
                <a:solidFill>
                  <a:srgbClr val="FFFFFF"/>
                </a:solidFill>
                <a:latin typeface="Calibri" pitchFamily="34" charset="0"/>
                <a:cs typeface="Times New Roman" pitchFamily="18" charset="0"/>
              </a:rPr>
              <a:t> </a:t>
            </a:r>
            <a:r>
              <a:rPr lang="en-GB" sz="3600" b="1" dirty="0">
                <a:latin typeface="Calibri" pitchFamily="34" charset="0"/>
                <a:cs typeface="Times New Roman" pitchFamily="18" charset="0"/>
              </a:rPr>
              <a:t>Rochdale AFC Academy</a:t>
            </a:r>
            <a:endParaRPr lang="en-GB" sz="3600" dirty="0">
              <a:latin typeface="Calibri" pitchFamily="34" charset="0"/>
              <a:cs typeface="Times New Roman" pitchFamily="18" charset="0"/>
            </a:endParaRPr>
          </a:p>
          <a:p>
            <a:pPr algn="ctr">
              <a:lnSpc>
                <a:spcPct val="115000"/>
              </a:lnSpc>
            </a:pPr>
            <a:r>
              <a:rPr lang="en-GB" sz="3600" b="1" dirty="0">
                <a:latin typeface="Calibri" pitchFamily="34" charset="0"/>
                <a:cs typeface="Times New Roman" pitchFamily="18" charset="0"/>
              </a:rPr>
              <a:t>Talent Identification and Recruitment Plan</a:t>
            </a:r>
          </a:p>
          <a:p>
            <a:pPr algn="ctr">
              <a:lnSpc>
                <a:spcPct val="115000"/>
              </a:lnSpc>
            </a:pPr>
            <a:endParaRPr lang="en-GB" sz="3600" b="1" dirty="0">
              <a:latin typeface="Calibri" pitchFamily="34" charset="0"/>
              <a:cs typeface="Times New Roman" pitchFamily="18" charset="0"/>
            </a:endParaRPr>
          </a:p>
          <a:p>
            <a:pPr algn="ctr">
              <a:lnSpc>
                <a:spcPct val="115000"/>
              </a:lnSpc>
            </a:pPr>
            <a:endParaRPr lang="en-GB" sz="3600" b="1" dirty="0">
              <a:latin typeface="Calibri" pitchFamily="34" charset="0"/>
              <a:cs typeface="Times New Roman" pitchFamily="18" charset="0"/>
            </a:endParaRPr>
          </a:p>
          <a:p>
            <a:pPr algn="ctr">
              <a:lnSpc>
                <a:spcPct val="115000"/>
              </a:lnSpc>
            </a:pPr>
            <a:endParaRPr lang="en-GB" sz="3600" b="1" dirty="0">
              <a:latin typeface="Calibri" pitchFamily="34" charset="0"/>
              <a:cs typeface="Times New Roman" pitchFamily="18" charset="0"/>
            </a:endParaRPr>
          </a:p>
          <a:p>
            <a:pPr algn="ctr">
              <a:lnSpc>
                <a:spcPct val="115000"/>
              </a:lnSpc>
            </a:pPr>
            <a:endParaRPr lang="en-GB" sz="3600" b="1" dirty="0">
              <a:latin typeface="Calibri" pitchFamily="34" charset="0"/>
              <a:cs typeface="Times New Roman" pitchFamily="18" charset="0"/>
            </a:endParaRPr>
          </a:p>
          <a:p>
            <a:pPr algn="ctr">
              <a:lnSpc>
                <a:spcPct val="115000"/>
              </a:lnSpc>
            </a:pPr>
            <a:endParaRPr lang="en-GB" sz="3600" b="1" dirty="0">
              <a:latin typeface="Calibri" pitchFamily="34" charset="0"/>
              <a:cs typeface="Times New Roman" pitchFamily="18" charset="0"/>
            </a:endParaRPr>
          </a:p>
          <a:p>
            <a:pPr algn="ctr">
              <a:lnSpc>
                <a:spcPct val="115000"/>
              </a:lnSpc>
            </a:pPr>
            <a:r>
              <a:rPr lang="en-GB" sz="3600" b="1" dirty="0">
                <a:latin typeface="Calibri" pitchFamily="34" charset="0"/>
                <a:cs typeface="Times New Roman" pitchFamily="18" charset="0"/>
              </a:rPr>
              <a:t>2018/19</a:t>
            </a:r>
            <a:endParaRPr lang="en-GB" sz="3600" dirty="0">
              <a:latin typeface="Calibri"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4908" y="1657463"/>
            <a:ext cx="2957384" cy="295738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10</a:t>
            </a:fld>
            <a:endParaRPr lang="en-GB"/>
          </a:p>
        </p:txBody>
      </p:sp>
      <p:sp>
        <p:nvSpPr>
          <p:cNvPr id="16386" name="Rectangle 4"/>
          <p:cNvSpPr>
            <a:spLocks noChangeArrowheads="1"/>
          </p:cNvSpPr>
          <p:nvPr/>
        </p:nvSpPr>
        <p:spPr bwMode="auto">
          <a:xfrm>
            <a:off x="778273" y="-61973"/>
            <a:ext cx="8275792" cy="941796"/>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4800" dirty="0">
                <a:latin typeface="Calibri" pitchFamily="34" charset="0"/>
                <a:cs typeface="Times New Roman" pitchFamily="18" charset="0"/>
              </a:rPr>
              <a:t>Protocol for approach by Scouts </a:t>
            </a:r>
          </a:p>
        </p:txBody>
      </p:sp>
      <p:sp>
        <p:nvSpPr>
          <p:cNvPr id="2" name="Rectangle 1"/>
          <p:cNvSpPr/>
          <p:nvPr/>
        </p:nvSpPr>
        <p:spPr>
          <a:xfrm>
            <a:off x="1255865" y="879823"/>
            <a:ext cx="9015660" cy="6186309"/>
          </a:xfrm>
          <a:prstGeom prst="rect">
            <a:avLst/>
          </a:prstGeom>
        </p:spPr>
        <p:txBody>
          <a:bodyPr wrap="square">
            <a:spAutoFit/>
          </a:bodyPr>
          <a:lstStyle/>
          <a:p>
            <a:r>
              <a:rPr lang="en-GB" sz="1800" dirty="0">
                <a:effectLst/>
                <a:latin typeface="Arial" panose="020B0604020202020204" pitchFamily="34" charset="0"/>
                <a:ea typeface="Times New Roman" panose="02020603050405020304" pitchFamily="18" charset="0"/>
              </a:rPr>
              <a:t>Academy </a:t>
            </a:r>
            <a:r>
              <a:rPr lang="en-GB" dirty="0">
                <a:latin typeface="Arial" panose="020B0604020202020204" pitchFamily="34" charset="0"/>
                <a:ea typeface="Times New Roman" panose="02020603050405020304" pitchFamily="18" charset="0"/>
              </a:rPr>
              <a:t>Scouts/Spotters </a:t>
            </a:r>
            <a:r>
              <a:rPr lang="en-GB" sz="1800" dirty="0">
                <a:effectLst/>
                <a:latin typeface="Arial" panose="020B0604020202020204" pitchFamily="34" charset="0"/>
                <a:ea typeface="Times New Roman" panose="02020603050405020304" pitchFamily="18" charset="0"/>
              </a:rPr>
              <a:t>approaching relevant parties will always introduce themselves in a polite and friendly manner and will show their I.D. Staff Pass</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r>
              <a:rPr lang="en-GB" dirty="0">
                <a:latin typeface="Arial" panose="020B0604020202020204" pitchFamily="34" charset="0"/>
                <a:ea typeface="Times New Roman" panose="02020603050405020304" pitchFamily="18" charset="0"/>
              </a:rPr>
              <a:t>Scouts/Spotters </a:t>
            </a:r>
            <a:r>
              <a:rPr lang="en-GB" sz="1800" dirty="0">
                <a:effectLst/>
                <a:latin typeface="Arial" panose="020B0604020202020204" pitchFamily="34" charset="0"/>
                <a:ea typeface="Times New Roman" panose="02020603050405020304" pitchFamily="18" charset="0"/>
              </a:rPr>
              <a:t>will conform with the relevant club policy on scouts approaching players.</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r>
              <a:rPr lang="en-GB" dirty="0">
                <a:latin typeface="Arial" panose="020B0604020202020204" pitchFamily="34" charset="0"/>
                <a:ea typeface="Times New Roman" panose="02020603050405020304" pitchFamily="18" charset="0"/>
              </a:rPr>
              <a:t>Scouts/Spotters </a:t>
            </a:r>
            <a:r>
              <a:rPr lang="en-GB" sz="1800" dirty="0">
                <a:effectLst/>
                <a:latin typeface="Arial" panose="020B0604020202020204" pitchFamily="34" charset="0"/>
                <a:ea typeface="Times New Roman" panose="02020603050405020304" pitchFamily="18" charset="0"/>
              </a:rPr>
              <a:t>will identify any players by name, followed with a positive brief report on the player’s attributes and contribution to the game.</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r>
              <a:rPr lang="en-GB" dirty="0">
                <a:latin typeface="Arial" panose="020B0604020202020204" pitchFamily="34" charset="0"/>
                <a:ea typeface="Times New Roman" panose="02020603050405020304" pitchFamily="18" charset="0"/>
              </a:rPr>
              <a:t>Scouts/Spotters </a:t>
            </a:r>
            <a:r>
              <a:rPr lang="en-GB" sz="1800" dirty="0">
                <a:effectLst/>
                <a:latin typeface="Arial" panose="020B0604020202020204" pitchFamily="34" charset="0"/>
                <a:ea typeface="Times New Roman" panose="02020603050405020304" pitchFamily="18" charset="0"/>
              </a:rPr>
              <a:t>will initially speak to the Coach or Academy Manager to request contact details of parents and or a meeting on the day</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r>
              <a:rPr lang="en-GB" dirty="0">
                <a:latin typeface="Arial" panose="020B0604020202020204" pitchFamily="34" charset="0"/>
                <a:ea typeface="Times New Roman" panose="02020603050405020304" pitchFamily="18" charset="0"/>
              </a:rPr>
              <a:t>Scouts/Spotters </a:t>
            </a:r>
            <a:r>
              <a:rPr lang="en-GB" sz="1800" dirty="0">
                <a:effectLst/>
                <a:latin typeface="Arial" panose="020B0604020202020204" pitchFamily="34" charset="0"/>
                <a:ea typeface="Times New Roman" panose="02020603050405020304" pitchFamily="18" charset="0"/>
              </a:rPr>
              <a:t>will not approach parents and players direct.</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All Academy </a:t>
            </a:r>
            <a:r>
              <a:rPr lang="en-GB" dirty="0">
                <a:latin typeface="Arial" panose="020B0604020202020204" pitchFamily="34" charset="0"/>
                <a:ea typeface="Times New Roman" panose="02020603050405020304" pitchFamily="18" charset="0"/>
              </a:rPr>
              <a:t>Scouts/Spotters </a:t>
            </a:r>
            <a:r>
              <a:rPr lang="en-GB" sz="1800" dirty="0">
                <a:effectLst/>
                <a:latin typeface="Arial" panose="020B0604020202020204" pitchFamily="34" charset="0"/>
                <a:ea typeface="Times New Roman" panose="02020603050405020304" pitchFamily="18" charset="0"/>
              </a:rPr>
              <a:t>have Rochdale AFC Academy Staff Passes and I.D.</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All Academy </a:t>
            </a:r>
            <a:r>
              <a:rPr lang="en-GB" dirty="0">
                <a:latin typeface="Arial" panose="020B0604020202020204" pitchFamily="34" charset="0"/>
                <a:ea typeface="Times New Roman" panose="02020603050405020304" pitchFamily="18" charset="0"/>
              </a:rPr>
              <a:t>Scouts/Spotters </a:t>
            </a:r>
            <a:r>
              <a:rPr lang="en-GB" sz="1800" dirty="0">
                <a:effectLst/>
                <a:latin typeface="Arial" panose="020B0604020202020204" pitchFamily="34" charset="0"/>
                <a:ea typeface="Times New Roman" panose="02020603050405020304" pitchFamily="18" charset="0"/>
              </a:rPr>
              <a:t>have FA Enhanced DBS Disclosures</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All Academy </a:t>
            </a:r>
            <a:r>
              <a:rPr lang="en-GB" dirty="0">
                <a:latin typeface="Arial" panose="020B0604020202020204" pitchFamily="34" charset="0"/>
                <a:ea typeface="Times New Roman" panose="02020603050405020304" pitchFamily="18" charset="0"/>
              </a:rPr>
              <a:t>Scouts/Spotters </a:t>
            </a:r>
            <a:r>
              <a:rPr lang="en-GB" sz="1800" dirty="0">
                <a:effectLst/>
                <a:latin typeface="Arial" panose="020B0604020202020204" pitchFamily="34" charset="0"/>
                <a:ea typeface="Times New Roman" panose="02020603050405020304" pitchFamily="18" charset="0"/>
              </a:rPr>
              <a:t>endeavour to have FA Talent I.D. qualifications</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Academy </a:t>
            </a:r>
            <a:r>
              <a:rPr lang="en-GB" dirty="0">
                <a:latin typeface="Arial" panose="020B0604020202020204" pitchFamily="34" charset="0"/>
                <a:ea typeface="Times New Roman" panose="02020603050405020304" pitchFamily="18" charset="0"/>
              </a:rPr>
              <a:t>Scouts/Spotters follow </a:t>
            </a:r>
            <a:r>
              <a:rPr lang="en-GB" sz="1800" dirty="0">
                <a:effectLst/>
                <a:latin typeface="Arial" panose="020B0604020202020204" pitchFamily="34" charset="0"/>
                <a:ea typeface="Times New Roman" panose="02020603050405020304" pitchFamily="18" charset="0"/>
              </a:rPr>
              <a:t>“Good Practice” in conjunction with</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FA guidelines and Codes of Conduct.</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71215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11</a:t>
            </a:fld>
            <a:endParaRPr lang="en-GB"/>
          </a:p>
        </p:txBody>
      </p:sp>
      <p:sp>
        <p:nvSpPr>
          <p:cNvPr id="16386" name="Rectangle 4"/>
          <p:cNvSpPr>
            <a:spLocks noChangeArrowheads="1"/>
          </p:cNvSpPr>
          <p:nvPr/>
        </p:nvSpPr>
        <p:spPr bwMode="auto">
          <a:xfrm>
            <a:off x="431220" y="39627"/>
            <a:ext cx="10514994" cy="800219"/>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4000" dirty="0">
                <a:latin typeface="Calibri" pitchFamily="34" charset="0"/>
                <a:cs typeface="Times New Roman" pitchFamily="18" charset="0"/>
              </a:rPr>
              <a:t>Activity Plan for Recruitment In Foundation Phase</a:t>
            </a:r>
          </a:p>
        </p:txBody>
      </p:sp>
      <p:sp>
        <p:nvSpPr>
          <p:cNvPr id="2" name="Rectangle 1"/>
          <p:cNvSpPr/>
          <p:nvPr/>
        </p:nvSpPr>
        <p:spPr>
          <a:xfrm>
            <a:off x="431220" y="703774"/>
            <a:ext cx="11277560" cy="6771084"/>
          </a:xfrm>
          <a:prstGeom prst="rect">
            <a:avLst/>
          </a:prstGeom>
        </p:spPr>
        <p:txBody>
          <a:bodyPr wrap="square">
            <a:spAutoFit/>
          </a:bodyPr>
          <a:lstStyle/>
          <a:p>
            <a:r>
              <a:rPr lang="en-GB" sz="1600" dirty="0">
                <a:latin typeface="Arial" panose="020B0604020202020204" pitchFamily="34" charset="0"/>
                <a:ea typeface="Times New Roman" panose="02020603050405020304" pitchFamily="18" charset="0"/>
              </a:rPr>
              <a:t>The Academy Head of Recruitment manages all Activity plans and records weekly attendance on PMA</a:t>
            </a:r>
            <a:endParaRPr lang="en-GB" sz="1600" dirty="0">
              <a:effectLst/>
              <a:latin typeface="Arial" panose="020B0604020202020204" pitchFamily="34" charset="0"/>
              <a:ea typeface="Times New Roman" panose="02020603050405020304" pitchFamily="18" charset="0"/>
            </a:endParaRPr>
          </a:p>
          <a:p>
            <a:endParaRPr lang="en-GB" sz="1600" dirty="0">
              <a:latin typeface="Arial" panose="020B0604020202020204" pitchFamily="34"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The Academy realises that the Foundation Phase is the fundamental window to support the long term sustainability of the Academy and the Club. Therefore it is crucial we get success in the recruitment of 5-12 year olds, especially with the other Premier League, Championship and League 1 &amp; 2 clubs so close to our catchment area.</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The Academy also utilises other staff in the Club to cover all areas of Greater Manchester.</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p>
            <a:r>
              <a:rPr lang="en-GB" sz="1600" b="1" dirty="0">
                <a:effectLst/>
                <a:latin typeface="Arial" panose="020B0604020202020204" pitchFamily="34" charset="0"/>
                <a:ea typeface="Times New Roman" panose="02020603050405020304" pitchFamily="18" charset="0"/>
              </a:rPr>
              <a:t>Craig Chappell- Rochdale</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Developing partnerships and links with schools and grassroots clubs within the Rochdale area to provide local children with the opportunity to represent their local club. This is looking to cover primary and secondary schools as well as the numerous age groups within local clubs.</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p>
            <a:r>
              <a:rPr lang="en-GB" sz="1600" b="1" dirty="0">
                <a:effectLst/>
                <a:latin typeface="Arial" panose="020B0604020202020204" pitchFamily="34" charset="0"/>
                <a:ea typeface="Times New Roman" panose="02020603050405020304" pitchFamily="18" charset="0"/>
              </a:rPr>
              <a:t>Scouting Timetable</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Monday- Friday 9am-5pm to develop increase number of partnerships.</a:t>
            </a:r>
            <a:endParaRPr lang="en-GB" sz="1600" dirty="0">
              <a:effectLst/>
              <a:latin typeface="Times New Roman" panose="02020603050405020304" pitchFamily="18" charset="0"/>
              <a:ea typeface="Times New Roman" panose="02020603050405020304" pitchFamily="18" charset="0"/>
            </a:endParaRPr>
          </a:p>
          <a:p>
            <a:r>
              <a:rPr lang="en-GB" sz="1600" b="1" dirty="0">
                <a:effectLst/>
                <a:latin typeface="Arial" panose="020B0604020202020204" pitchFamily="34"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p>
            <a:r>
              <a:rPr lang="en-GB" sz="1600" b="1" dirty="0">
                <a:effectLst/>
                <a:latin typeface="Arial" panose="020B0604020202020204" pitchFamily="34" charset="0"/>
                <a:ea typeface="Times New Roman" panose="02020603050405020304" pitchFamily="18" charset="0"/>
              </a:rPr>
              <a:t>Adam Cree– </a:t>
            </a:r>
            <a:r>
              <a:rPr lang="en-GB" sz="1600" b="1" dirty="0" err="1">
                <a:effectLst/>
                <a:latin typeface="Arial" panose="020B0604020202020204" pitchFamily="34" charset="0"/>
                <a:ea typeface="Times New Roman" panose="02020603050405020304" pitchFamily="18" charset="0"/>
              </a:rPr>
              <a:t>Wythenshaw</a:t>
            </a:r>
            <a:r>
              <a:rPr lang="en-GB" sz="1600" b="1" dirty="0">
                <a:effectLst/>
                <a:latin typeface="Arial" panose="020B0604020202020204" pitchFamily="34"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Adam has a great network in the </a:t>
            </a:r>
            <a:r>
              <a:rPr lang="en-GB" sz="1600" dirty="0" err="1">
                <a:effectLst/>
                <a:latin typeface="Arial" panose="020B0604020202020204" pitchFamily="34" charset="0"/>
                <a:ea typeface="Times New Roman" panose="02020603050405020304" pitchFamily="18" charset="0"/>
              </a:rPr>
              <a:t>Wythenshaw</a:t>
            </a:r>
            <a:r>
              <a:rPr lang="en-GB" sz="1600" dirty="0">
                <a:effectLst/>
                <a:latin typeface="Arial" panose="020B0604020202020204" pitchFamily="34" charset="0"/>
                <a:ea typeface="Times New Roman" panose="02020603050405020304" pitchFamily="18" charset="0"/>
              </a:rPr>
              <a:t> area, with links to local schools and clubs. His main area is within the younger age groups but often has a positive impact on the older age groups also and kids identify players here too.</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p>
            <a:r>
              <a:rPr lang="en-GB" sz="1600" b="1" dirty="0">
                <a:effectLst/>
                <a:latin typeface="Arial" panose="020B0604020202020204" pitchFamily="34" charset="0"/>
                <a:ea typeface="Times New Roman" panose="02020603050405020304" pitchFamily="18" charset="0"/>
              </a:rPr>
              <a:t>Scouting Timetable (subject to other commitments):</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Monday-Friday Evenings 5.00 – 9.00PM (Junior Club training sessions)</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Sunday 9.00AM – 5.00PM (Junior Leagues, Festivals and Tournaments)</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All Academy scouts work locally and regionally, and occasionally nationally.</a:t>
            </a:r>
          </a:p>
          <a:p>
            <a:endParaRPr lang="en-GB" sz="1600" dirty="0">
              <a:latin typeface="Arial" panose="020B0604020202020204" pitchFamily="34" charset="0"/>
              <a:ea typeface="Times New Roman" panose="02020603050405020304" pitchFamily="18" charset="0"/>
            </a:endParaRPr>
          </a:p>
          <a:p>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54673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B77F9EC-8A65-E240-9376-2C14D387830E}"/>
              </a:ext>
            </a:extLst>
          </p:cNvPr>
          <p:cNvSpPr>
            <a:spLocks noGrp="1"/>
          </p:cNvSpPr>
          <p:nvPr>
            <p:ph type="sldNum" sz="quarter" idx="12"/>
          </p:nvPr>
        </p:nvSpPr>
        <p:spPr/>
        <p:txBody>
          <a:bodyPr/>
          <a:lstStyle/>
          <a:p>
            <a:pPr>
              <a:defRPr/>
            </a:pPr>
            <a:fld id="{915283E2-DD45-4530-B7DE-AD1245D191E8}" type="slidenum">
              <a:rPr lang="en-GB" smtClean="0"/>
              <a:pPr>
                <a:defRPr/>
              </a:pPr>
              <a:t>12</a:t>
            </a:fld>
            <a:endParaRPr lang="en-GB"/>
          </a:p>
        </p:txBody>
      </p:sp>
      <p:sp>
        <p:nvSpPr>
          <p:cNvPr id="6" name="TextBox 5">
            <a:extLst>
              <a:ext uri="{FF2B5EF4-FFF2-40B4-BE49-F238E27FC236}">
                <a16:creationId xmlns:a16="http://schemas.microsoft.com/office/drawing/2014/main" id="{DB85A64A-7A32-6346-90DD-5DF993D98807}"/>
              </a:ext>
            </a:extLst>
          </p:cNvPr>
          <p:cNvSpPr txBox="1"/>
          <p:nvPr/>
        </p:nvSpPr>
        <p:spPr>
          <a:xfrm>
            <a:off x="120953" y="77708"/>
            <a:ext cx="11868452" cy="4278094"/>
          </a:xfrm>
          <a:prstGeom prst="rect">
            <a:avLst/>
          </a:prstGeom>
          <a:noFill/>
        </p:spPr>
        <p:txBody>
          <a:bodyPr wrap="square">
            <a:spAutoFit/>
          </a:bodyPr>
          <a:lstStyle/>
          <a:p>
            <a:r>
              <a:rPr lang="en-GB" sz="1600" b="1" dirty="0">
                <a:effectLst/>
                <a:latin typeface="Arial" panose="020B0604020202020204" pitchFamily="34" charset="0"/>
                <a:ea typeface="Times New Roman" panose="02020603050405020304" pitchFamily="18" charset="0"/>
              </a:rPr>
              <a:t>Joe Holt</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Joe works across a number of different schools within the Wilmslow area. He also runs his own academy where he coaches various age groups from the foundation ages. Through this he has good links with schools and grass roots clubs alike.</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p>
            <a:r>
              <a:rPr lang="en-GB" sz="1600" b="1" dirty="0">
                <a:effectLst/>
                <a:latin typeface="Arial" panose="020B0604020202020204" pitchFamily="34" charset="0"/>
                <a:ea typeface="Times New Roman" panose="02020603050405020304" pitchFamily="18" charset="0"/>
              </a:rPr>
              <a:t>Scouting Timetable</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Monday-Friday evenings 5pm-9pm</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Saturday/Sundays 9am-2pm</a:t>
            </a:r>
            <a:endParaRPr lang="en-GB" sz="1600" dirty="0">
              <a:effectLst/>
              <a:latin typeface="Times New Roman" panose="02020603050405020304" pitchFamily="18" charset="0"/>
              <a:ea typeface="Times New Roman" panose="02020603050405020304" pitchFamily="18" charset="0"/>
            </a:endParaRPr>
          </a:p>
          <a:p>
            <a:endParaRPr lang="en-GB" sz="1600" dirty="0">
              <a:effectLst/>
              <a:latin typeface="Times New Roman" panose="02020603050405020304" pitchFamily="18" charset="0"/>
              <a:ea typeface="Times New Roman" panose="02020603050405020304" pitchFamily="18" charset="0"/>
            </a:endParaRPr>
          </a:p>
          <a:p>
            <a:r>
              <a:rPr lang="en-GB" sz="1600" b="1" dirty="0">
                <a:effectLst/>
                <a:latin typeface="Arial" panose="020B0604020202020204" pitchFamily="34" charset="0"/>
                <a:ea typeface="Times New Roman" panose="02020603050405020304" pitchFamily="18" charset="0"/>
              </a:rPr>
              <a:t>Danny Lloyd </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Danny works in schools over in South Manchester and Trafford and regularly finds good talent for the Academy.</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p>
            <a:r>
              <a:rPr lang="en-GB" sz="1600" b="1" dirty="0">
                <a:effectLst/>
                <a:latin typeface="Arial" panose="020B0604020202020204" pitchFamily="34" charset="0"/>
                <a:ea typeface="Times New Roman" panose="02020603050405020304" pitchFamily="18" charset="0"/>
              </a:rPr>
              <a:t>Scouting Timetable (subject to other commitments):</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Monday-Friday 9.00AM – 5.00PM (School Sessions)</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Saturday 9.00AM – 5.00PM (Junior Leagues, Festivals and Tournaments)</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Together the staff cover a lot of ground and the current crop of Foundation Phase players are of a good footing and potential, linked to the Academy Football Philosophy, Player Profiles and Position Specifics Traits and Fundamentals.</a:t>
            </a:r>
            <a:endParaRPr lang="en-GB"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3908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13</a:t>
            </a:fld>
            <a:endParaRPr lang="en-GB"/>
          </a:p>
        </p:txBody>
      </p:sp>
      <p:sp>
        <p:nvSpPr>
          <p:cNvPr id="16386" name="Rectangle 4"/>
          <p:cNvSpPr>
            <a:spLocks noChangeArrowheads="1"/>
          </p:cNvSpPr>
          <p:nvPr/>
        </p:nvSpPr>
        <p:spPr bwMode="auto">
          <a:xfrm>
            <a:off x="793392" y="211033"/>
            <a:ext cx="7968463" cy="1594796"/>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4000" dirty="0">
                <a:latin typeface="Calibri" pitchFamily="34" charset="0"/>
                <a:cs typeface="Times New Roman" pitchFamily="18" charset="0"/>
              </a:rPr>
              <a:t>Activity Plan for Recruitment in Youth</a:t>
            </a:r>
          </a:p>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4000" dirty="0">
                <a:latin typeface="Calibri" pitchFamily="34" charset="0"/>
                <a:cs typeface="Times New Roman" pitchFamily="18" charset="0"/>
              </a:rPr>
              <a:t>Development Phase</a:t>
            </a:r>
          </a:p>
        </p:txBody>
      </p:sp>
      <p:sp>
        <p:nvSpPr>
          <p:cNvPr id="2" name="Rectangle 1"/>
          <p:cNvSpPr/>
          <p:nvPr/>
        </p:nvSpPr>
        <p:spPr>
          <a:xfrm>
            <a:off x="1119792" y="1805829"/>
            <a:ext cx="9015660" cy="4524315"/>
          </a:xfrm>
          <a:prstGeom prst="rect">
            <a:avLst/>
          </a:prstGeom>
        </p:spPr>
        <p:txBody>
          <a:bodyPr wrap="square">
            <a:spAutoFit/>
          </a:bodyPr>
          <a:lstStyle/>
          <a:p>
            <a:r>
              <a:rPr lang="en-GB" sz="1800" dirty="0">
                <a:effectLst/>
                <a:latin typeface="Arial" panose="020B0604020202020204" pitchFamily="34" charset="0"/>
                <a:ea typeface="Times New Roman" panose="02020603050405020304" pitchFamily="18" charset="0"/>
              </a:rPr>
              <a:t>Following the Foundation Phase Recruitment Strategy, the Youth Development Phase is a more targeted approach to fill any gaps. The recruitment drive period covers the whole season.</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The Academy also utilises other staff in the Club to cover all areas of Greater Manchester.</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r>
              <a:rPr lang="en-GB" sz="1800" b="1" dirty="0">
                <a:effectLst/>
                <a:latin typeface="Arial" panose="020B0604020202020204" pitchFamily="34" charset="0"/>
                <a:ea typeface="Times New Roman" panose="02020603050405020304" pitchFamily="18" charset="0"/>
              </a:rPr>
              <a:t>Craig Chappell- Rochdale</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Developing partnerships and links with schools and grassroots clubs within the Rochdale area to provide local children with the opportunity to represent their local club. This is looking to cover primary and secondary schools as well as the numerous age groups within local clubs.</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r>
              <a:rPr lang="en-GB" sz="1800" b="1" dirty="0">
                <a:effectLst/>
                <a:latin typeface="Arial" panose="020B0604020202020204" pitchFamily="34" charset="0"/>
                <a:ea typeface="Times New Roman" panose="02020603050405020304" pitchFamily="18" charset="0"/>
              </a:rPr>
              <a:t>Scouting Timetable</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Monday- Friday 9am-5pm to develop increase number of partnerships.</a:t>
            </a:r>
            <a:endParaRPr lang="en-GB" sz="1800" dirty="0">
              <a:effectLst/>
              <a:latin typeface="Times New Roman" panose="02020603050405020304" pitchFamily="18" charset="0"/>
              <a:ea typeface="Times New Roman" panose="02020603050405020304" pitchFamily="18" charset="0"/>
            </a:endParaRPr>
          </a:p>
          <a:p>
            <a:endParaRPr lang="en-GB" sz="1800"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5414010" y="1008431"/>
            <a:ext cx="6096000" cy="646331"/>
          </a:xfrm>
          <a:prstGeom prst="rect">
            <a:avLst/>
          </a:prstGeom>
        </p:spPr>
        <p:txBody>
          <a:bodyPr>
            <a:spAutoFit/>
          </a:bodyPr>
          <a:lstStyle/>
          <a:p>
            <a:r>
              <a:rPr lang="en-GB">
                <a:latin typeface="Arial" panose="020B0604020202020204" pitchFamily="34" charset="0"/>
                <a:ea typeface="Times New Roman" panose="02020603050405020304" pitchFamily="18" charset="0"/>
              </a:rPr>
              <a:t>The Academy Head of Recruitment manages all Activity plans and records weekly attendance on PMA</a:t>
            </a:r>
            <a:endParaRPr lang="en-GB"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61011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40E1EE4-A22E-F445-8DE9-E022585B2EF2}"/>
              </a:ext>
            </a:extLst>
          </p:cNvPr>
          <p:cNvSpPr>
            <a:spLocks noGrp="1"/>
          </p:cNvSpPr>
          <p:nvPr>
            <p:ph type="sldNum" sz="quarter" idx="12"/>
          </p:nvPr>
        </p:nvSpPr>
        <p:spPr/>
        <p:txBody>
          <a:bodyPr/>
          <a:lstStyle/>
          <a:p>
            <a:pPr>
              <a:defRPr/>
            </a:pPr>
            <a:fld id="{915283E2-DD45-4530-B7DE-AD1245D191E8}" type="slidenum">
              <a:rPr lang="en-GB" smtClean="0"/>
              <a:pPr>
                <a:defRPr/>
              </a:pPr>
              <a:t>14</a:t>
            </a:fld>
            <a:endParaRPr lang="en-GB"/>
          </a:p>
        </p:txBody>
      </p:sp>
      <p:sp>
        <p:nvSpPr>
          <p:cNvPr id="6" name="TextBox 5">
            <a:extLst>
              <a:ext uri="{FF2B5EF4-FFF2-40B4-BE49-F238E27FC236}">
                <a16:creationId xmlns:a16="http://schemas.microsoft.com/office/drawing/2014/main" id="{5A681126-132C-4843-9791-06F980557449}"/>
              </a:ext>
            </a:extLst>
          </p:cNvPr>
          <p:cNvSpPr txBox="1"/>
          <p:nvPr/>
        </p:nvSpPr>
        <p:spPr>
          <a:xfrm>
            <a:off x="211667" y="0"/>
            <a:ext cx="11853333" cy="6740307"/>
          </a:xfrm>
          <a:prstGeom prst="rect">
            <a:avLst/>
          </a:prstGeom>
          <a:noFill/>
        </p:spPr>
        <p:txBody>
          <a:bodyPr wrap="square">
            <a:spAutoFit/>
          </a:bodyPr>
          <a:lstStyle/>
          <a:p>
            <a:r>
              <a:rPr lang="en-GB" sz="1800" b="1" dirty="0">
                <a:effectLst/>
                <a:latin typeface="Arial" panose="020B0604020202020204" pitchFamily="34" charset="0"/>
                <a:ea typeface="Times New Roman" panose="02020603050405020304" pitchFamily="18" charset="0"/>
              </a:rPr>
              <a:t>Carl Giles- Liverpool</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Carl has fantastic knowledge of the Liverpool area as he is heavily involved in the successful schoolboys set up. Mainly oversees the YDP age groups but also has knowledge of the top end of FP for his schoolboys group.</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r>
              <a:rPr lang="en-GB" sz="1800" b="1" dirty="0">
                <a:effectLst/>
                <a:latin typeface="Arial" panose="020B0604020202020204" pitchFamily="34" charset="0"/>
                <a:ea typeface="Times New Roman" panose="02020603050405020304" pitchFamily="18" charset="0"/>
              </a:rPr>
              <a:t>Scouting Timetable</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Saturday/Sundays- 9.00am-1.00pm</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Weekday evenings when possible.</a:t>
            </a:r>
            <a:endParaRPr lang="en-GB" sz="1800" dirty="0">
              <a:effectLst/>
              <a:latin typeface="Times New Roman" panose="02020603050405020304" pitchFamily="18" charset="0"/>
              <a:ea typeface="Times New Roman" panose="02020603050405020304" pitchFamily="18" charset="0"/>
            </a:endParaRPr>
          </a:p>
          <a:p>
            <a:r>
              <a:rPr lang="en-GB" sz="1800" b="1"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r>
              <a:rPr lang="en-GB" sz="1800" b="1" dirty="0">
                <a:effectLst/>
                <a:latin typeface="Arial" panose="020B0604020202020204" pitchFamily="34" charset="0"/>
                <a:ea typeface="Times New Roman" panose="02020603050405020304" pitchFamily="18" charset="0"/>
              </a:rPr>
              <a:t>Joe Holt</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Joe works across a number of different schools within the Wilmslow area. He also runs his own academy where he coaches various age groups from the foundation ages. Through this he has good links with schools and grass roots clubs alike.</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r>
              <a:rPr lang="en-GB" sz="1800" b="1" dirty="0">
                <a:effectLst/>
                <a:latin typeface="Arial" panose="020B0604020202020204" pitchFamily="34" charset="0"/>
                <a:ea typeface="Times New Roman" panose="02020603050405020304" pitchFamily="18" charset="0"/>
              </a:rPr>
              <a:t>Scouting Timetable</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Monday-Friday evenings 5pm-9pm</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Saturday/Sundays 9am-2pm</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The Head of Recruitment also liaises with local professional clubs who are always looking for other clubs to support their exit strategies.</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 Local grass roots finals, festivals and national tournaments are also covered. All Academy scouts work locally and regionally, and occasionally nationally.</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Together the staff and partners cover a lot of ground and the current crop of Youth Development Phase players are of a good footing and potential, linked to the Academy Football Philosophy, Player Profiles and Position Specifics Traits and Fundamentals.</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7232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15</a:t>
            </a:fld>
            <a:endParaRPr lang="en-GB"/>
          </a:p>
        </p:txBody>
      </p:sp>
      <p:sp>
        <p:nvSpPr>
          <p:cNvPr id="16386" name="Rectangle 4"/>
          <p:cNvSpPr>
            <a:spLocks noChangeArrowheads="1"/>
          </p:cNvSpPr>
          <p:nvPr/>
        </p:nvSpPr>
        <p:spPr bwMode="auto">
          <a:xfrm>
            <a:off x="431220" y="0"/>
            <a:ext cx="7471404" cy="1594796"/>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4000" dirty="0">
                <a:latin typeface="Calibri" pitchFamily="34" charset="0"/>
                <a:cs typeface="Times New Roman" pitchFamily="18" charset="0"/>
              </a:rPr>
              <a:t>Activity Plan for Recruitment in the</a:t>
            </a:r>
          </a:p>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4000" dirty="0">
                <a:latin typeface="Calibri" pitchFamily="34" charset="0"/>
                <a:cs typeface="Times New Roman" pitchFamily="18" charset="0"/>
              </a:rPr>
              <a:t>Professional Development Phase</a:t>
            </a:r>
          </a:p>
        </p:txBody>
      </p:sp>
      <p:sp>
        <p:nvSpPr>
          <p:cNvPr id="2" name="Rectangle 1"/>
          <p:cNvSpPr/>
          <p:nvPr/>
        </p:nvSpPr>
        <p:spPr>
          <a:xfrm>
            <a:off x="431220" y="1429235"/>
            <a:ext cx="11277560" cy="5509200"/>
          </a:xfrm>
          <a:prstGeom prst="rect">
            <a:avLst/>
          </a:prstGeom>
        </p:spPr>
        <p:txBody>
          <a:bodyPr wrap="square">
            <a:spAutoFit/>
          </a:bodyPr>
          <a:lstStyle/>
          <a:p>
            <a:r>
              <a:rPr lang="en-GB" sz="1600" dirty="0">
                <a:effectLst/>
                <a:latin typeface="Arial" panose="020B0604020202020204" pitchFamily="34" charset="0"/>
                <a:ea typeface="Times New Roman" panose="02020603050405020304" pitchFamily="18" charset="0"/>
              </a:rPr>
              <a:t>Following the Foundation Phase and Youth Development Phase Recruitment Strategies, the Professional Development Phase is a targeted approach to fill any gaps. The recruitment drive period covers the whole season.</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The Academy also utilises other staff in the Club to cover all areas of Greater Manchester.</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p>
            <a:r>
              <a:rPr lang="en-GB" sz="1600" b="1" dirty="0">
                <a:effectLst/>
                <a:latin typeface="Arial" panose="020B0604020202020204" pitchFamily="34" charset="0"/>
                <a:ea typeface="Times New Roman" panose="02020603050405020304" pitchFamily="18" charset="0"/>
              </a:rPr>
              <a:t>Larry Redmond– Academy Head of Recruitment</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At this phase the Head of Recruitment is more active in working with local Colleges and Universities, as well as local semi-professional and non-league clubs, where late developers or released players may turn up playing again.</a:t>
            </a:r>
            <a:endParaRPr lang="en-GB" sz="1600" dirty="0">
              <a:effectLst/>
              <a:latin typeface="Times New Roman" panose="02020603050405020304" pitchFamily="18" charset="0"/>
              <a:ea typeface="Times New Roman" panose="02020603050405020304" pitchFamily="18" charset="0"/>
            </a:endParaRPr>
          </a:p>
          <a:p>
            <a:r>
              <a:rPr lang="en-GB" sz="1600" b="1" dirty="0">
                <a:effectLst/>
                <a:latin typeface="Arial" panose="020B0604020202020204" pitchFamily="34" charset="0"/>
                <a:ea typeface="Times New Roman" panose="02020603050405020304" pitchFamily="18" charset="0"/>
              </a:rPr>
              <a:t>Scouting Timetable (subject to other commitments):</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Monday-Friday 9.00AM – 9.00PM (Daytime and Evenings)</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p>
            <a:r>
              <a:rPr lang="en-GB" sz="1600" b="1" dirty="0">
                <a:effectLst/>
                <a:latin typeface="Arial" panose="020B0604020202020204" pitchFamily="34" charset="0"/>
                <a:ea typeface="Times New Roman" panose="02020603050405020304" pitchFamily="18" charset="0"/>
              </a:rPr>
              <a:t>Paul Brady</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Paul covers the North West looking at potential new scholarship recruits and players released from other clubs. Paul also works for the first team and is allocated certain games to scout for.</a:t>
            </a:r>
            <a:endParaRPr lang="en-GB" sz="1600" dirty="0">
              <a:effectLst/>
              <a:latin typeface="Times New Roman" panose="02020603050405020304" pitchFamily="18" charset="0"/>
              <a:ea typeface="Times New Roman" panose="02020603050405020304" pitchFamily="18" charset="0"/>
            </a:endParaRPr>
          </a:p>
          <a:p>
            <a:r>
              <a:rPr lang="en-GB" sz="1600" b="1" dirty="0">
                <a:effectLst/>
                <a:latin typeface="Arial" panose="020B0604020202020204" pitchFamily="34" charset="0"/>
                <a:ea typeface="Times New Roman" panose="02020603050405020304" pitchFamily="18" charset="0"/>
              </a:rPr>
              <a:t>Scouting Timetable (subject to other commitments):</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Monday-Friday 9.00AM – 9.00PM (Daytime and Evenings)</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Local grass roots youth league finals, festivals and national tournaments are also covered. All Academy scouts work locally and regionally, and occasionally nationally.</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 </a:t>
            </a:r>
            <a:endParaRPr lang="en-GB" sz="1600" dirty="0">
              <a:effectLst/>
              <a:latin typeface="Times New Roman" panose="02020603050405020304" pitchFamily="18" charset="0"/>
              <a:ea typeface="Times New Roman" panose="02020603050405020304" pitchFamily="18" charset="0"/>
            </a:endParaRPr>
          </a:p>
          <a:p>
            <a:r>
              <a:rPr lang="en-GB" sz="1600" dirty="0">
                <a:effectLst/>
                <a:latin typeface="Arial" panose="020B0604020202020204" pitchFamily="34" charset="0"/>
                <a:ea typeface="Times New Roman" panose="02020603050405020304" pitchFamily="18" charset="0"/>
              </a:rPr>
              <a:t>Together the staff and partners cover a lot of ground and the current crop of Professional Development Phase players are of a good footing and potential, linked to the Academy Football Philosophy, Player Profiles and Position Specifics Traits and Fundamentals.</a:t>
            </a:r>
            <a:endParaRPr lang="en-GB" sz="1600"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8058150" y="505905"/>
            <a:ext cx="4480560" cy="923330"/>
          </a:xfrm>
          <a:prstGeom prst="rect">
            <a:avLst/>
          </a:prstGeom>
        </p:spPr>
        <p:txBody>
          <a:bodyPr wrap="square">
            <a:spAutoFit/>
          </a:bodyPr>
          <a:lstStyle/>
          <a:p>
            <a:r>
              <a:rPr lang="en-GB">
                <a:latin typeface="Arial" panose="020B0604020202020204" pitchFamily="34" charset="0"/>
                <a:ea typeface="Times New Roman" panose="02020603050405020304" pitchFamily="18" charset="0"/>
              </a:rPr>
              <a:t>The Academy Head of Recruitment manages all Activity plans and records weekly attendance on PMA</a:t>
            </a:r>
            <a:endParaRPr lang="en-GB"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04617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16</a:t>
            </a:fld>
            <a:endParaRPr lang="en-GB"/>
          </a:p>
        </p:txBody>
      </p:sp>
      <p:sp>
        <p:nvSpPr>
          <p:cNvPr id="16386" name="Rectangle 4"/>
          <p:cNvSpPr>
            <a:spLocks noChangeArrowheads="1"/>
          </p:cNvSpPr>
          <p:nvPr/>
        </p:nvSpPr>
        <p:spPr bwMode="auto">
          <a:xfrm>
            <a:off x="431220" y="39627"/>
            <a:ext cx="7101496" cy="1366528"/>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7200" dirty="0">
                <a:latin typeface="Calibri" pitchFamily="34" charset="0"/>
                <a:cs typeface="Times New Roman" pitchFamily="18" charset="0"/>
              </a:rPr>
              <a:t>Tracking of Players</a:t>
            </a:r>
          </a:p>
        </p:txBody>
      </p:sp>
      <p:sp>
        <p:nvSpPr>
          <p:cNvPr id="2" name="Rectangle 1"/>
          <p:cNvSpPr/>
          <p:nvPr/>
        </p:nvSpPr>
        <p:spPr>
          <a:xfrm>
            <a:off x="431220" y="1791978"/>
            <a:ext cx="11277560" cy="2308324"/>
          </a:xfrm>
          <a:prstGeom prst="rect">
            <a:avLst/>
          </a:prstGeom>
        </p:spPr>
        <p:txBody>
          <a:bodyPr wrap="square">
            <a:spAutoFit/>
          </a:bodyPr>
          <a:lstStyle/>
          <a:p>
            <a:r>
              <a:rPr lang="en-GB" dirty="0"/>
              <a:t>Players who have been scouted are now uploaded onto our database on PMA. </a:t>
            </a:r>
          </a:p>
          <a:p>
            <a:endParaRPr lang="en-GB" dirty="0"/>
          </a:p>
          <a:p>
            <a:r>
              <a:rPr lang="en-GB" dirty="0"/>
              <a:t>It has a record of where they were seen and where with a report next to them. </a:t>
            </a:r>
          </a:p>
          <a:p>
            <a:endParaRPr lang="en-GB" dirty="0"/>
          </a:p>
          <a:p>
            <a:r>
              <a:rPr lang="en-GB" dirty="0"/>
              <a:t>It has information into next steps (watched, trialled, trialled and released, signed. </a:t>
            </a:r>
          </a:p>
          <a:p>
            <a:endParaRPr lang="en-GB" dirty="0"/>
          </a:p>
          <a:p>
            <a:r>
              <a:rPr lang="en-GB" dirty="0"/>
              <a:t>This will allow for greater tracking of players who were trialled and then unsuccessful and allow the Academy to see if there is further development with these players. </a:t>
            </a:r>
            <a:endParaRPr lang="en-US" dirty="0"/>
          </a:p>
        </p:txBody>
      </p:sp>
    </p:spTree>
    <p:extLst>
      <p:ext uri="{BB962C8B-B14F-4D97-AF65-F5344CB8AC3E}">
        <p14:creationId xmlns:p14="http://schemas.microsoft.com/office/powerpoint/2010/main" val="54468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17</a:t>
            </a:fld>
            <a:endParaRPr lang="en-GB"/>
          </a:p>
        </p:txBody>
      </p:sp>
      <p:sp>
        <p:nvSpPr>
          <p:cNvPr id="16386" name="Rectangle 4"/>
          <p:cNvSpPr>
            <a:spLocks noChangeArrowheads="1"/>
          </p:cNvSpPr>
          <p:nvPr/>
        </p:nvSpPr>
        <p:spPr bwMode="auto">
          <a:xfrm>
            <a:off x="446339" y="1944627"/>
            <a:ext cx="11228908" cy="2768963"/>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7200" dirty="0">
                <a:latin typeface="Calibri" pitchFamily="34" charset="0"/>
                <a:cs typeface="Times New Roman" pitchFamily="18" charset="0"/>
              </a:rPr>
              <a:t>Organisational chart of Talent</a:t>
            </a:r>
          </a:p>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7200" dirty="0">
                <a:latin typeface="Calibri" pitchFamily="34" charset="0"/>
                <a:cs typeface="Times New Roman" pitchFamily="18" charset="0"/>
              </a:rPr>
              <a:t>ID and Recruitment Area</a:t>
            </a:r>
          </a:p>
        </p:txBody>
      </p:sp>
    </p:spTree>
    <p:extLst>
      <p:ext uri="{BB962C8B-B14F-4D97-AF65-F5344CB8AC3E}">
        <p14:creationId xmlns:p14="http://schemas.microsoft.com/office/powerpoint/2010/main" val="531742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6"/>
          <p:cNvSpPr>
            <a:spLocks noChangeArrowheads="1"/>
          </p:cNvSpPr>
          <p:nvPr/>
        </p:nvSpPr>
        <p:spPr bwMode="auto">
          <a:xfrm>
            <a:off x="1631950" y="404813"/>
            <a:ext cx="8928100" cy="1477328"/>
          </a:xfrm>
          <a:prstGeom prst="rect">
            <a:avLst/>
          </a:prstGeom>
          <a:noFill/>
          <a:ln w="9525">
            <a:noFill/>
            <a:miter lim="800000"/>
            <a:headEnd/>
            <a:tailEnd/>
          </a:ln>
        </p:spPr>
        <p:txBody>
          <a:bodyPr wrap="square">
            <a:spAutoFit/>
          </a:bodyPr>
          <a:lstStyle/>
          <a:p>
            <a:r>
              <a:rPr lang="en-GB" sz="2800" b="1" dirty="0">
                <a:latin typeface="Calibri" pitchFamily="34" charset="0"/>
              </a:rPr>
              <a:t>			8. Recruitment Structure</a:t>
            </a:r>
            <a:endParaRPr lang="en-GB" sz="800" b="1" dirty="0">
              <a:latin typeface="Calibri" pitchFamily="34" charset="0"/>
            </a:endParaRPr>
          </a:p>
          <a:p>
            <a:endParaRPr lang="en-GB" b="1" dirty="0">
              <a:latin typeface="Calibri" pitchFamily="34" charset="0"/>
            </a:endParaRPr>
          </a:p>
          <a:p>
            <a:pPr algn="ctr"/>
            <a:endParaRPr lang="en-GB" b="1" dirty="0">
              <a:latin typeface="Calibri" pitchFamily="34" charset="0"/>
            </a:endParaRPr>
          </a:p>
          <a:p>
            <a:pPr algn="ctr"/>
            <a:endParaRPr lang="en-GB" b="1" dirty="0">
              <a:latin typeface="Calibri" pitchFamily="34" charset="0"/>
            </a:endParaRPr>
          </a:p>
          <a:p>
            <a:pPr algn="ctr"/>
            <a:endParaRPr lang="en-GB" sz="800" b="1" dirty="0">
              <a:latin typeface="Calibri" pitchFamily="34" charset="0"/>
            </a:endParaRPr>
          </a:p>
        </p:txBody>
      </p:sp>
      <p:sp>
        <p:nvSpPr>
          <p:cNvPr id="8" name="Rectangle 7"/>
          <p:cNvSpPr/>
          <p:nvPr/>
        </p:nvSpPr>
        <p:spPr>
          <a:xfrm>
            <a:off x="5385668" y="1054100"/>
            <a:ext cx="1512887" cy="935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200" dirty="0"/>
          </a:p>
          <a:p>
            <a:pPr algn="ctr" fontAlgn="auto">
              <a:spcBef>
                <a:spcPts val="0"/>
              </a:spcBef>
              <a:spcAft>
                <a:spcPts val="0"/>
              </a:spcAft>
              <a:defRPr/>
            </a:pPr>
            <a:endParaRPr lang="en-GB" sz="1200" dirty="0"/>
          </a:p>
          <a:p>
            <a:pPr algn="ctr" fontAlgn="auto">
              <a:spcBef>
                <a:spcPts val="0"/>
              </a:spcBef>
              <a:spcAft>
                <a:spcPts val="0"/>
              </a:spcAft>
              <a:defRPr/>
            </a:pPr>
            <a:r>
              <a:rPr lang="en-GB" sz="1200" dirty="0"/>
              <a:t>Head 0f Academy Recruitment</a:t>
            </a:r>
          </a:p>
          <a:p>
            <a:pPr algn="ctr" fontAlgn="auto">
              <a:spcBef>
                <a:spcPts val="0"/>
              </a:spcBef>
              <a:spcAft>
                <a:spcPts val="0"/>
              </a:spcAft>
              <a:defRPr/>
            </a:pPr>
            <a:r>
              <a:rPr lang="en-GB" sz="1200" dirty="0"/>
              <a:t>Larry Redmond PTE</a:t>
            </a:r>
          </a:p>
          <a:p>
            <a:pPr algn="ctr" fontAlgn="auto">
              <a:spcBef>
                <a:spcPts val="0"/>
              </a:spcBef>
              <a:spcAft>
                <a:spcPts val="0"/>
              </a:spcAft>
              <a:defRPr/>
            </a:pPr>
            <a:endParaRPr lang="en-GB" sz="1200" dirty="0"/>
          </a:p>
          <a:p>
            <a:pPr algn="ctr" fontAlgn="auto">
              <a:spcBef>
                <a:spcPts val="0"/>
              </a:spcBef>
              <a:spcAft>
                <a:spcPts val="0"/>
              </a:spcAft>
              <a:defRPr/>
            </a:pPr>
            <a:r>
              <a:rPr lang="en-GB" sz="1200" dirty="0"/>
              <a:t> </a:t>
            </a:r>
            <a:endParaRPr lang="en-GB" sz="900" dirty="0"/>
          </a:p>
        </p:txBody>
      </p:sp>
      <p:sp>
        <p:nvSpPr>
          <p:cNvPr id="9" name="Rectangle 8"/>
          <p:cNvSpPr/>
          <p:nvPr/>
        </p:nvSpPr>
        <p:spPr>
          <a:xfrm>
            <a:off x="1775957" y="3617389"/>
            <a:ext cx="1440954" cy="9350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t>Matthew Knowles</a:t>
            </a:r>
          </a:p>
          <a:p>
            <a:pPr algn="ctr" fontAlgn="auto">
              <a:spcBef>
                <a:spcPts val="0"/>
              </a:spcBef>
              <a:spcAft>
                <a:spcPts val="0"/>
              </a:spcAft>
              <a:defRPr/>
            </a:pPr>
            <a:r>
              <a:rPr lang="en-GB" sz="1200" dirty="0"/>
              <a:t>7-16</a:t>
            </a:r>
          </a:p>
          <a:p>
            <a:pPr algn="ctr" fontAlgn="auto">
              <a:spcBef>
                <a:spcPts val="0"/>
              </a:spcBef>
              <a:spcAft>
                <a:spcPts val="0"/>
              </a:spcAft>
              <a:defRPr/>
            </a:pPr>
            <a:r>
              <a:rPr lang="en-GB" sz="1200" dirty="0"/>
              <a:t>(Rochdale/Bury &amp; Surrounding area)</a:t>
            </a:r>
          </a:p>
        </p:txBody>
      </p:sp>
      <p:sp>
        <p:nvSpPr>
          <p:cNvPr id="14" name="Rectangle 13"/>
          <p:cNvSpPr/>
          <p:nvPr/>
        </p:nvSpPr>
        <p:spPr>
          <a:xfrm>
            <a:off x="3464524" y="3595164"/>
            <a:ext cx="1439862" cy="9350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t>Adam Cree</a:t>
            </a:r>
          </a:p>
          <a:p>
            <a:pPr algn="ctr" fontAlgn="auto">
              <a:spcBef>
                <a:spcPts val="0"/>
              </a:spcBef>
              <a:spcAft>
                <a:spcPts val="0"/>
              </a:spcAft>
              <a:defRPr/>
            </a:pPr>
            <a:r>
              <a:rPr lang="en-GB" sz="1200" dirty="0"/>
              <a:t>7-12 but also access to 13-16</a:t>
            </a:r>
          </a:p>
          <a:p>
            <a:pPr algn="ctr" fontAlgn="auto">
              <a:spcBef>
                <a:spcPts val="0"/>
              </a:spcBef>
              <a:spcAft>
                <a:spcPts val="0"/>
              </a:spcAft>
              <a:defRPr/>
            </a:pPr>
            <a:r>
              <a:rPr lang="en-GB" sz="1200" dirty="0"/>
              <a:t>(Bonus Scheme)</a:t>
            </a:r>
          </a:p>
          <a:p>
            <a:pPr algn="ctr" fontAlgn="auto">
              <a:spcBef>
                <a:spcPts val="0"/>
              </a:spcBef>
              <a:spcAft>
                <a:spcPts val="0"/>
              </a:spcAft>
              <a:defRPr/>
            </a:pPr>
            <a:r>
              <a:rPr lang="en-GB" sz="1200" dirty="0"/>
              <a:t>(Wythenshawe)</a:t>
            </a:r>
          </a:p>
        </p:txBody>
      </p:sp>
      <p:sp>
        <p:nvSpPr>
          <p:cNvPr id="15" name="Rectangle 14"/>
          <p:cNvSpPr/>
          <p:nvPr/>
        </p:nvSpPr>
        <p:spPr>
          <a:xfrm>
            <a:off x="6943725" y="3559041"/>
            <a:ext cx="1439863" cy="10796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t>Joe Holt</a:t>
            </a:r>
          </a:p>
          <a:p>
            <a:pPr algn="ctr" fontAlgn="auto">
              <a:spcBef>
                <a:spcPts val="0"/>
              </a:spcBef>
              <a:spcAft>
                <a:spcPts val="0"/>
              </a:spcAft>
              <a:defRPr/>
            </a:pPr>
            <a:r>
              <a:rPr lang="en-GB" sz="1200" dirty="0"/>
              <a:t>All age groups</a:t>
            </a:r>
          </a:p>
          <a:p>
            <a:pPr algn="ctr" fontAlgn="auto">
              <a:spcBef>
                <a:spcPts val="0"/>
              </a:spcBef>
              <a:spcAft>
                <a:spcPts val="0"/>
              </a:spcAft>
              <a:defRPr/>
            </a:pPr>
            <a:r>
              <a:rPr lang="en-GB" sz="1200" dirty="0"/>
              <a:t>(Bonus Scheme)</a:t>
            </a:r>
          </a:p>
          <a:p>
            <a:pPr algn="ctr" fontAlgn="auto">
              <a:spcBef>
                <a:spcPts val="0"/>
              </a:spcBef>
              <a:spcAft>
                <a:spcPts val="0"/>
              </a:spcAft>
              <a:defRPr/>
            </a:pPr>
            <a:r>
              <a:rPr lang="en-GB" sz="1200"/>
              <a:t>(Wilmslow)</a:t>
            </a:r>
            <a:endParaRPr lang="en-GB" sz="1200" dirty="0"/>
          </a:p>
        </p:txBody>
      </p:sp>
      <p:sp>
        <p:nvSpPr>
          <p:cNvPr id="16" name="Rectangle 15"/>
          <p:cNvSpPr/>
          <p:nvPr/>
        </p:nvSpPr>
        <p:spPr>
          <a:xfrm>
            <a:off x="8759825" y="3573464"/>
            <a:ext cx="1512888" cy="9350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t>Paul Brady</a:t>
            </a:r>
          </a:p>
          <a:p>
            <a:pPr algn="ctr" fontAlgn="auto">
              <a:spcBef>
                <a:spcPts val="0"/>
              </a:spcBef>
              <a:spcAft>
                <a:spcPts val="0"/>
              </a:spcAft>
              <a:defRPr/>
            </a:pPr>
            <a:r>
              <a:rPr lang="en-GB" sz="1200" dirty="0"/>
              <a:t>1</a:t>
            </a:r>
            <a:r>
              <a:rPr lang="en-GB" sz="1200" baseline="30000" dirty="0"/>
              <a:t>st</a:t>
            </a:r>
            <a:r>
              <a:rPr lang="en-GB" sz="1200" dirty="0"/>
              <a:t> Team and Academy</a:t>
            </a:r>
          </a:p>
          <a:p>
            <a:pPr algn="ctr" fontAlgn="auto">
              <a:spcBef>
                <a:spcPts val="0"/>
              </a:spcBef>
              <a:spcAft>
                <a:spcPts val="0"/>
              </a:spcAft>
              <a:defRPr/>
            </a:pPr>
            <a:r>
              <a:rPr lang="en-GB" sz="1200" dirty="0"/>
              <a:t>(North West)</a:t>
            </a:r>
          </a:p>
        </p:txBody>
      </p:sp>
      <p:sp>
        <p:nvSpPr>
          <p:cNvPr id="18" name="Rectangle 17"/>
          <p:cNvSpPr/>
          <p:nvPr/>
        </p:nvSpPr>
        <p:spPr>
          <a:xfrm>
            <a:off x="3216275" y="4724401"/>
            <a:ext cx="1366838" cy="936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t>Football in the Community</a:t>
            </a:r>
          </a:p>
          <a:p>
            <a:pPr algn="ctr" fontAlgn="auto">
              <a:spcBef>
                <a:spcPts val="0"/>
              </a:spcBef>
              <a:spcAft>
                <a:spcPts val="0"/>
              </a:spcAft>
              <a:defRPr/>
            </a:pPr>
            <a:r>
              <a:rPr lang="en-GB" sz="1200" dirty="0"/>
              <a:t>Keith Hicks FTE</a:t>
            </a:r>
          </a:p>
          <a:p>
            <a:pPr algn="ctr" fontAlgn="auto">
              <a:spcBef>
                <a:spcPts val="0"/>
              </a:spcBef>
              <a:spcAft>
                <a:spcPts val="0"/>
              </a:spcAft>
              <a:defRPr/>
            </a:pPr>
            <a:r>
              <a:rPr lang="en-GB" sz="1200" dirty="0"/>
              <a:t>(Rochdale)</a:t>
            </a:r>
          </a:p>
        </p:txBody>
      </p:sp>
      <p:sp>
        <p:nvSpPr>
          <p:cNvPr id="19" name="Rectangle 18"/>
          <p:cNvSpPr/>
          <p:nvPr/>
        </p:nvSpPr>
        <p:spPr>
          <a:xfrm>
            <a:off x="6600826" y="4724401"/>
            <a:ext cx="1439863" cy="936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t>School Scouting Network</a:t>
            </a:r>
          </a:p>
          <a:p>
            <a:pPr algn="ctr" fontAlgn="auto">
              <a:spcBef>
                <a:spcPts val="0"/>
              </a:spcBef>
              <a:spcAft>
                <a:spcPts val="0"/>
              </a:spcAft>
              <a:defRPr/>
            </a:pPr>
            <a:r>
              <a:rPr lang="en-GB" sz="1200" dirty="0"/>
              <a:t>(Greater Manchester)</a:t>
            </a:r>
          </a:p>
        </p:txBody>
      </p:sp>
      <p:sp>
        <p:nvSpPr>
          <p:cNvPr id="20" name="Rectangle 19"/>
          <p:cNvSpPr/>
          <p:nvPr/>
        </p:nvSpPr>
        <p:spPr>
          <a:xfrm>
            <a:off x="3071813" y="6092826"/>
            <a:ext cx="5256212" cy="504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t>Grass Roots/School Contacts/Talent Spotters</a:t>
            </a:r>
          </a:p>
        </p:txBody>
      </p:sp>
      <p:sp>
        <p:nvSpPr>
          <p:cNvPr id="21" name="Rectangle 20"/>
          <p:cNvSpPr/>
          <p:nvPr/>
        </p:nvSpPr>
        <p:spPr>
          <a:xfrm>
            <a:off x="7751764" y="1700214"/>
            <a:ext cx="1512887" cy="936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200" dirty="0"/>
          </a:p>
          <a:p>
            <a:pPr algn="ctr" fontAlgn="auto">
              <a:spcBef>
                <a:spcPts val="0"/>
              </a:spcBef>
              <a:spcAft>
                <a:spcPts val="0"/>
              </a:spcAft>
              <a:defRPr/>
            </a:pPr>
            <a:r>
              <a:rPr lang="en-GB" sz="1200" dirty="0"/>
              <a:t>Academy Trial/Contract</a:t>
            </a:r>
          </a:p>
          <a:p>
            <a:pPr algn="ctr" fontAlgn="auto">
              <a:spcBef>
                <a:spcPts val="0"/>
              </a:spcBef>
              <a:spcAft>
                <a:spcPts val="0"/>
              </a:spcAft>
              <a:defRPr/>
            </a:pPr>
            <a:r>
              <a:rPr lang="en-GB" sz="1200" dirty="0"/>
              <a:t> </a:t>
            </a:r>
            <a:endParaRPr lang="en-GB" sz="900" dirty="0"/>
          </a:p>
        </p:txBody>
      </p:sp>
      <p:cxnSp>
        <p:nvCxnSpPr>
          <p:cNvPr id="27" name="Shape 26"/>
          <p:cNvCxnSpPr>
            <a:stCxn id="8" idx="1"/>
            <a:endCxn id="9" idx="0"/>
          </p:cNvCxnSpPr>
          <p:nvPr/>
        </p:nvCxnSpPr>
        <p:spPr>
          <a:xfrm rot="10800000" flipV="1">
            <a:off x="2496436" y="1521619"/>
            <a:ext cx="2889233" cy="2095769"/>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8" idx="1"/>
            <a:endCxn id="14" idx="0"/>
          </p:cNvCxnSpPr>
          <p:nvPr/>
        </p:nvCxnSpPr>
        <p:spPr>
          <a:xfrm rot="10800000" flipV="1">
            <a:off x="4184455" y="1521619"/>
            <a:ext cx="1201212" cy="207354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18" idx="0"/>
            <a:endCxn id="9" idx="2"/>
          </p:cNvCxnSpPr>
          <p:nvPr/>
        </p:nvCxnSpPr>
        <p:spPr>
          <a:xfrm rot="16200000" flipV="1">
            <a:off x="3112078" y="3936783"/>
            <a:ext cx="171975" cy="140326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18" idx="0"/>
            <a:endCxn id="14" idx="2"/>
          </p:cNvCxnSpPr>
          <p:nvPr/>
        </p:nvCxnSpPr>
        <p:spPr>
          <a:xfrm rot="5400000" flipH="1" flipV="1">
            <a:off x="3944974" y="4484921"/>
            <a:ext cx="194200" cy="28476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36" name="Elbow Connector 35"/>
          <p:cNvCxnSpPr>
            <a:stCxn id="8" idx="3"/>
            <a:endCxn id="21" idx="1"/>
          </p:cNvCxnSpPr>
          <p:nvPr/>
        </p:nvCxnSpPr>
        <p:spPr>
          <a:xfrm>
            <a:off x="6898555" y="1521620"/>
            <a:ext cx="853209" cy="646907"/>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2" name="Elbow Connector 41"/>
          <p:cNvCxnSpPr>
            <a:cxnSpLocks/>
            <a:stCxn id="21" idx="2"/>
            <a:endCxn id="15" idx="0"/>
          </p:cNvCxnSpPr>
          <p:nvPr/>
        </p:nvCxnSpPr>
        <p:spPr>
          <a:xfrm rot="5400000">
            <a:off x="7624831" y="2675665"/>
            <a:ext cx="922202" cy="84455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21" idx="2"/>
            <a:endCxn id="16" idx="0"/>
          </p:cNvCxnSpPr>
          <p:nvPr/>
        </p:nvCxnSpPr>
        <p:spPr>
          <a:xfrm rot="16200000" flipH="1">
            <a:off x="8544720" y="2601120"/>
            <a:ext cx="936625" cy="1008063"/>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15" idx="2"/>
            <a:endCxn id="19" idx="0"/>
          </p:cNvCxnSpPr>
          <p:nvPr/>
        </p:nvCxnSpPr>
        <p:spPr>
          <a:xfrm flipH="1">
            <a:off x="7320758" y="4638714"/>
            <a:ext cx="342899" cy="85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Elbow Connector 58"/>
          <p:cNvCxnSpPr>
            <a:stCxn id="18" idx="2"/>
            <a:endCxn id="20" idx="0"/>
          </p:cNvCxnSpPr>
          <p:nvPr/>
        </p:nvCxnSpPr>
        <p:spPr>
          <a:xfrm rot="16200000" flipH="1">
            <a:off x="4584701" y="4976813"/>
            <a:ext cx="431800" cy="1800225"/>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61" name="Elbow Connector 60"/>
          <p:cNvCxnSpPr>
            <a:stCxn id="20" idx="0"/>
            <a:endCxn id="19" idx="2"/>
          </p:cNvCxnSpPr>
          <p:nvPr/>
        </p:nvCxnSpPr>
        <p:spPr>
          <a:xfrm rot="5400000" flipH="1" flipV="1">
            <a:off x="6294438" y="5067300"/>
            <a:ext cx="431800" cy="161925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224119" y="3558741"/>
            <a:ext cx="1439863" cy="10796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1200" dirty="0"/>
              <a:t>Carl Giles</a:t>
            </a:r>
          </a:p>
          <a:p>
            <a:pPr algn="ctr" fontAlgn="auto">
              <a:spcBef>
                <a:spcPts val="0"/>
              </a:spcBef>
              <a:spcAft>
                <a:spcPts val="0"/>
              </a:spcAft>
              <a:defRPr/>
            </a:pPr>
            <a:r>
              <a:rPr lang="en-GB" sz="1200" dirty="0"/>
              <a:t>Mainly 12-16 but covers below also</a:t>
            </a:r>
          </a:p>
          <a:p>
            <a:pPr algn="ctr" fontAlgn="auto">
              <a:spcBef>
                <a:spcPts val="0"/>
              </a:spcBef>
              <a:spcAft>
                <a:spcPts val="0"/>
              </a:spcAft>
              <a:defRPr/>
            </a:pPr>
            <a:r>
              <a:rPr lang="en-GB" sz="1200" dirty="0"/>
              <a:t>(Bonus Scheme)</a:t>
            </a:r>
          </a:p>
          <a:p>
            <a:pPr algn="ctr" fontAlgn="auto">
              <a:spcBef>
                <a:spcPts val="0"/>
              </a:spcBef>
              <a:spcAft>
                <a:spcPts val="0"/>
              </a:spcAft>
              <a:defRPr/>
            </a:pPr>
            <a:r>
              <a:rPr lang="en-GB" sz="1200" dirty="0"/>
              <a:t>(Liverpool)</a:t>
            </a:r>
          </a:p>
        </p:txBody>
      </p:sp>
      <p:cxnSp>
        <p:nvCxnSpPr>
          <p:cNvPr id="35" name="Elbow Connector 34"/>
          <p:cNvCxnSpPr/>
          <p:nvPr/>
        </p:nvCxnSpPr>
        <p:spPr>
          <a:xfrm rot="10800000" flipV="1">
            <a:off x="5799571" y="3105151"/>
            <a:ext cx="1884264" cy="490013"/>
          </a:xfrm>
          <a:prstGeom prst="bentConnector3">
            <a:avLst>
              <a:gd name="adj1" fmla="val 94866"/>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5601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19</a:t>
            </a:fld>
            <a:endParaRPr lang="en-GB"/>
          </a:p>
        </p:txBody>
      </p:sp>
      <p:sp>
        <p:nvSpPr>
          <p:cNvPr id="16386" name="Rectangle 4"/>
          <p:cNvSpPr>
            <a:spLocks noChangeArrowheads="1"/>
          </p:cNvSpPr>
          <p:nvPr/>
        </p:nvSpPr>
        <p:spPr bwMode="auto">
          <a:xfrm>
            <a:off x="325386" y="0"/>
            <a:ext cx="6832896" cy="1319977"/>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3200" dirty="0">
                <a:latin typeface="Calibri" pitchFamily="34" charset="0"/>
                <a:cs typeface="Times New Roman" pitchFamily="18" charset="0"/>
              </a:rPr>
              <a:t>Job Descriptions and Responsibilities of </a:t>
            </a:r>
          </a:p>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3200" dirty="0">
                <a:latin typeface="Calibri" pitchFamily="34" charset="0"/>
                <a:cs typeface="Times New Roman" pitchFamily="18" charset="0"/>
              </a:rPr>
              <a:t>Talent ID and Recruitment Staff</a:t>
            </a:r>
          </a:p>
        </p:txBody>
      </p:sp>
      <p:sp>
        <p:nvSpPr>
          <p:cNvPr id="6" name="TextBox 5">
            <a:extLst>
              <a:ext uri="{FF2B5EF4-FFF2-40B4-BE49-F238E27FC236}">
                <a16:creationId xmlns:a16="http://schemas.microsoft.com/office/drawing/2014/main" id="{B64FB6C3-8486-8045-82D0-8009A72D464A}"/>
              </a:ext>
            </a:extLst>
          </p:cNvPr>
          <p:cNvSpPr txBox="1"/>
          <p:nvPr/>
        </p:nvSpPr>
        <p:spPr>
          <a:xfrm>
            <a:off x="325386" y="1273830"/>
            <a:ext cx="11028414" cy="5355312"/>
          </a:xfrm>
          <a:prstGeom prst="rect">
            <a:avLst/>
          </a:prstGeom>
          <a:noFill/>
        </p:spPr>
        <p:txBody>
          <a:bodyPr wrap="square">
            <a:spAutoFit/>
          </a:bodyPr>
          <a:lstStyle/>
          <a:p>
            <a:pPr algn="l"/>
            <a:r>
              <a:rPr lang="en-GB" b="1" i="0" dirty="0">
                <a:solidFill>
                  <a:srgbClr val="000000"/>
                </a:solidFill>
                <a:effectLst/>
                <a:latin typeface="Arial" panose="020B0604020202020204" pitchFamily="34" charset="0"/>
              </a:rPr>
              <a:t>JOB DESCRIPTION – HEAD OF ACADEMY RECRUITMENT – (PTE)</a:t>
            </a:r>
            <a:endParaRPr lang="en-GB" b="0" i="0" dirty="0">
              <a:solidFill>
                <a:srgbClr val="000000"/>
              </a:solidFill>
              <a:effectLst/>
              <a:latin typeface="-webkit-standard"/>
            </a:endParaRPr>
          </a:p>
          <a:p>
            <a:pPr algn="l"/>
            <a:r>
              <a:rPr lang="en-GB" b="0" i="0" dirty="0">
                <a:solidFill>
                  <a:srgbClr val="000000"/>
                </a:solidFill>
                <a:effectLst/>
                <a:latin typeface="-webkit-standard"/>
              </a:rPr>
              <a:t> </a:t>
            </a:r>
          </a:p>
          <a:p>
            <a:pPr algn="l"/>
            <a:r>
              <a:rPr lang="en-GB" b="1" i="0" dirty="0">
                <a:solidFill>
                  <a:srgbClr val="000000"/>
                </a:solidFill>
                <a:effectLst/>
                <a:latin typeface="Arial" panose="020B0604020202020204" pitchFamily="34" charset="0"/>
              </a:rPr>
              <a:t>Reporting to</a:t>
            </a:r>
            <a:r>
              <a:rPr lang="en-GB" b="0" i="0" dirty="0">
                <a:solidFill>
                  <a:srgbClr val="000000"/>
                </a:solidFill>
                <a:effectLst/>
                <a:latin typeface="Arial" panose="020B0604020202020204" pitchFamily="34" charset="0"/>
              </a:rPr>
              <a:t>: Academy Manager </a:t>
            </a:r>
            <a:endParaRPr lang="en-GB" b="0" i="0" dirty="0">
              <a:solidFill>
                <a:srgbClr val="000000"/>
              </a:solidFill>
              <a:effectLst/>
              <a:latin typeface="-webkit-standard"/>
            </a:endParaRPr>
          </a:p>
          <a:p>
            <a:pPr algn="l"/>
            <a:r>
              <a:rPr lang="en-GB" b="0" i="0" dirty="0">
                <a:solidFill>
                  <a:srgbClr val="000000"/>
                </a:solidFill>
                <a:effectLst/>
                <a:latin typeface="-webkit-standard"/>
              </a:rPr>
              <a:t> </a:t>
            </a:r>
          </a:p>
          <a:p>
            <a:pPr algn="l"/>
            <a:r>
              <a:rPr lang="en-GB" b="1" i="0" dirty="0">
                <a:solidFill>
                  <a:srgbClr val="000000"/>
                </a:solidFill>
                <a:effectLst/>
                <a:latin typeface="Arial" panose="020B0604020202020204" pitchFamily="34" charset="0"/>
              </a:rPr>
              <a:t>Responsibilities</a:t>
            </a:r>
            <a:r>
              <a:rPr lang="en-GB" b="0" i="0" dirty="0">
                <a:solidFill>
                  <a:srgbClr val="000000"/>
                </a:solidFill>
                <a:effectLst/>
                <a:latin typeface="Arial" panose="020B0604020202020204" pitchFamily="34" charset="0"/>
              </a:rPr>
              <a:t>: To manage and co-ordinate the department, including managing a team of scouts to identify and recruit elite players to Rochdale AFC at Academy and Youth team level in line with club and academy philosophies and player profiles.</a:t>
            </a:r>
            <a:endParaRPr lang="en-GB" b="0" i="0" dirty="0">
              <a:solidFill>
                <a:srgbClr val="000000"/>
              </a:solidFill>
              <a:effectLst/>
              <a:latin typeface="-webkit-standard"/>
            </a:endParaRPr>
          </a:p>
          <a:p>
            <a:pPr algn="l"/>
            <a:r>
              <a:rPr lang="en-GB" b="0" i="0" dirty="0">
                <a:solidFill>
                  <a:srgbClr val="000000"/>
                </a:solidFill>
                <a:effectLst/>
                <a:latin typeface="-webkit-standard"/>
              </a:rPr>
              <a:t> </a:t>
            </a:r>
          </a:p>
          <a:p>
            <a:pPr algn="l"/>
            <a:r>
              <a:rPr lang="en-GB" b="1" i="0" dirty="0">
                <a:solidFill>
                  <a:srgbClr val="000000"/>
                </a:solidFill>
                <a:effectLst/>
                <a:latin typeface="Arial" panose="020B0604020202020204" pitchFamily="34" charset="0"/>
              </a:rPr>
              <a:t>KEY </a:t>
            </a:r>
            <a:r>
              <a:rPr lang="en-GB" b="1" i="0" dirty="0" err="1">
                <a:solidFill>
                  <a:srgbClr val="000000"/>
                </a:solidFill>
                <a:effectLst/>
                <a:latin typeface="Arial" panose="020B0604020202020204" pitchFamily="34" charset="0"/>
              </a:rPr>
              <a:t>RESPONSBILITIES</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A member of the Academy Management Team</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Develop, Define &amp; Monitor the Academy Football Philosophy on a day to day basis</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Develop, Define &amp; Monitor the Academy Performance Plan on a day to day basis</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Manage the Transition of Academy Players through each stage of the Performance Pathway</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To support and implement the process of Setting Productivity Targets</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To support the Academy Human Resource process where appropriate</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Provide evidence to support the Season Operational Record and EPPP Audit process.</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Attend and support Multi-Disciplinary meetings</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Chair Talent Identification &amp; Recruitment meetings</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Manage the effective and efficient operation of the Clubs Academy Recruitment Strategy.</a:t>
            </a:r>
            <a:endParaRPr lang="en-GB" b="0" i="0" dirty="0">
              <a:solidFill>
                <a:srgbClr val="000000"/>
              </a:solidFill>
              <a:effectLst/>
              <a:latin typeface="-webkit-standard"/>
            </a:endParaRPr>
          </a:p>
        </p:txBody>
      </p:sp>
    </p:spTree>
    <p:extLst>
      <p:ext uri="{BB962C8B-B14F-4D97-AF65-F5344CB8AC3E}">
        <p14:creationId xmlns:p14="http://schemas.microsoft.com/office/powerpoint/2010/main" val="7889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2</a:t>
            </a:fld>
            <a:endParaRPr lang="en-GB"/>
          </a:p>
        </p:txBody>
      </p:sp>
      <p:sp>
        <p:nvSpPr>
          <p:cNvPr id="16386" name="Rectangle 4"/>
          <p:cNvSpPr>
            <a:spLocks noChangeArrowheads="1"/>
          </p:cNvSpPr>
          <p:nvPr/>
        </p:nvSpPr>
        <p:spPr bwMode="auto">
          <a:xfrm>
            <a:off x="694252" y="237262"/>
            <a:ext cx="10293202" cy="1649682"/>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8800" dirty="0">
                <a:latin typeface="Calibri" pitchFamily="34" charset="0"/>
                <a:cs typeface="Times New Roman" pitchFamily="18" charset="0"/>
              </a:rPr>
              <a:t>Vision for next 3 years</a:t>
            </a:r>
          </a:p>
        </p:txBody>
      </p:sp>
      <p:sp>
        <p:nvSpPr>
          <p:cNvPr id="7" name="TextBox 6">
            <a:extLst>
              <a:ext uri="{FF2B5EF4-FFF2-40B4-BE49-F238E27FC236}">
                <a16:creationId xmlns:a16="http://schemas.microsoft.com/office/drawing/2014/main" id="{D0375318-4367-3E48-8748-009FEE8544D8}"/>
              </a:ext>
            </a:extLst>
          </p:cNvPr>
          <p:cNvSpPr txBox="1"/>
          <p:nvPr/>
        </p:nvSpPr>
        <p:spPr>
          <a:xfrm>
            <a:off x="694252" y="2510235"/>
            <a:ext cx="8496904" cy="2578655"/>
          </a:xfrm>
          <a:prstGeom prst="rect">
            <a:avLst/>
          </a:prstGeom>
          <a:noFill/>
        </p:spPr>
        <p:txBody>
          <a:bodyPr wrap="square">
            <a:spAutoFit/>
          </a:bodyPr>
          <a:lstStyle/>
          <a:p>
            <a:pPr marL="0" marR="0">
              <a:lnSpc>
                <a:spcPct val="115000"/>
              </a:lnSpc>
              <a:spcBef>
                <a:spcPts val="0"/>
              </a:spcBef>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To recruit and develop players that have the traits and fundamentals that the club require to represent the 1</a:t>
            </a:r>
            <a:r>
              <a:rPr lang="en-GB" sz="18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GB" sz="1800" dirty="0">
                <a:effectLst/>
                <a:latin typeface="Calibri" panose="020F0502020204030204" pitchFamily="34" charset="0"/>
                <a:ea typeface="Calibri" panose="020F0502020204030204" pitchFamily="34" charset="0"/>
                <a:cs typeface="Times New Roman" panose="02020603050405020304" pitchFamily="18" charset="0"/>
              </a:rPr>
              <a:t> team or to be sold on. </a:t>
            </a:r>
          </a:p>
          <a:p>
            <a:pPr marL="0" marR="0">
              <a:lnSpc>
                <a:spcPct val="115000"/>
              </a:lnSpc>
              <a:spcBef>
                <a:spcPts val="0"/>
              </a:spcBef>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To have a streamlined and effective scouting network both within Rochdale and also the surrounding areas, that gives local players the opportunity to play for their home town team. </a:t>
            </a:r>
          </a:p>
          <a:p>
            <a:pPr marL="0" marR="0">
              <a:lnSpc>
                <a:spcPct val="115000"/>
              </a:lnSpc>
              <a:spcBef>
                <a:spcPts val="0"/>
              </a:spcBef>
              <a:spcAft>
                <a:spcPts val="1000"/>
              </a:spcAft>
            </a:pPr>
            <a:r>
              <a:rPr lang="en-GB"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 provide a seamless multi-disciplinary strategy and communication system across the scouting network.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9530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4F1A19C-9BEF-074F-A204-AE237916F1D1}"/>
              </a:ext>
            </a:extLst>
          </p:cNvPr>
          <p:cNvSpPr>
            <a:spLocks noGrp="1"/>
          </p:cNvSpPr>
          <p:nvPr>
            <p:ph type="sldNum" sz="quarter" idx="12"/>
          </p:nvPr>
        </p:nvSpPr>
        <p:spPr/>
        <p:txBody>
          <a:bodyPr/>
          <a:lstStyle/>
          <a:p>
            <a:pPr>
              <a:defRPr/>
            </a:pPr>
            <a:fld id="{915283E2-DD45-4530-B7DE-AD1245D191E8}" type="slidenum">
              <a:rPr lang="en-GB" smtClean="0"/>
              <a:pPr>
                <a:defRPr/>
              </a:pPr>
              <a:t>20</a:t>
            </a:fld>
            <a:endParaRPr lang="en-GB"/>
          </a:p>
        </p:txBody>
      </p:sp>
      <p:sp>
        <p:nvSpPr>
          <p:cNvPr id="6" name="TextBox 5">
            <a:extLst>
              <a:ext uri="{FF2B5EF4-FFF2-40B4-BE49-F238E27FC236}">
                <a16:creationId xmlns:a16="http://schemas.microsoft.com/office/drawing/2014/main" id="{1D4861CF-BDC1-5B45-8FF2-E206446522AD}"/>
              </a:ext>
            </a:extLst>
          </p:cNvPr>
          <p:cNvSpPr txBox="1"/>
          <p:nvPr/>
        </p:nvSpPr>
        <p:spPr>
          <a:xfrm>
            <a:off x="226785" y="460924"/>
            <a:ext cx="11823096" cy="5355312"/>
          </a:xfrm>
          <a:prstGeom prst="rect">
            <a:avLst/>
          </a:prstGeom>
          <a:noFill/>
        </p:spPr>
        <p:txBody>
          <a:bodyPr wrap="square">
            <a:spAutoFit/>
          </a:bodyPr>
          <a:lstStyle/>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Ensure the Rochdale AFC Academy Talent Identification &amp; Recruitment Performance Management Application is fully utilised, updated and operational.</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To manage and deploy the Academy Recruitment Scouts for the U8-16 age groups </a:t>
            </a:r>
            <a:r>
              <a:rPr lang="en-GB" b="0" i="0" dirty="0" err="1">
                <a:solidFill>
                  <a:srgbClr val="000000"/>
                </a:solidFill>
                <a:effectLst/>
                <a:latin typeface="Arial" panose="020B0604020202020204" pitchFamily="34" charset="0"/>
              </a:rPr>
              <a:t>andensure</a:t>
            </a:r>
            <a:r>
              <a:rPr lang="en-GB" b="0" i="0" dirty="0">
                <a:solidFill>
                  <a:srgbClr val="000000"/>
                </a:solidFill>
                <a:effectLst/>
                <a:latin typeface="Arial" panose="020B0604020202020204" pitchFamily="34" charset="0"/>
              </a:rPr>
              <a:t> good communication and working relationship with the Academy coaches and the Football in the Community Trust.</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Organise, brief and monitor the performance of a team of part-time Academy scouts </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To comply with all scout policies and procedures implemented by the department and ensure the team under your management also comply.</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To manage, regularly update and analyse the success of the department through the scout database</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Attend meetings and assist in the delivery of In-service training for the department</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as directed by the Academy manager.</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To play a full role in identifying and recruiting players and Communicate with parents and guardians.</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Liaise with the Academy staff with regards the club and academy philosophies and player profiles and ensure a smooth introduction into the Academy for all players</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To liaise with the Lead Phase Coaches and keep regular reports on the progress of</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Academy players with regards retention and release, linked to the database.</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Ensure contact networks are built, extended and serviced regularly in conjunction</a:t>
            </a:r>
            <a:endParaRPr lang="en-GB" b="0" i="0" dirty="0">
              <a:solidFill>
                <a:srgbClr val="000000"/>
              </a:solidFill>
              <a:effectLst/>
              <a:latin typeface="-webkit-standard"/>
            </a:endParaRPr>
          </a:p>
          <a:p>
            <a:pPr algn="l"/>
            <a:r>
              <a:rPr lang="en-GB" b="0" i="0" dirty="0">
                <a:solidFill>
                  <a:srgbClr val="000000"/>
                </a:solidFill>
                <a:effectLst/>
                <a:latin typeface="Arial" panose="020B0604020202020204" pitchFamily="34" charset="0"/>
              </a:rPr>
              <a:t>with the Academy Manager.</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Work within deadlines agreed with the Club and attend appropriate meetings.</a:t>
            </a:r>
            <a:endParaRPr lang="en-GB" b="0" i="0" dirty="0">
              <a:solidFill>
                <a:srgbClr val="000000"/>
              </a:solidFill>
              <a:effectLst/>
              <a:latin typeface="-webkit-standard"/>
            </a:endParaRPr>
          </a:p>
          <a:p>
            <a:pPr algn="l"/>
            <a:r>
              <a:rPr lang="en-GB" b="0" i="0" dirty="0">
                <a:solidFill>
                  <a:srgbClr val="000000"/>
                </a:solidFill>
                <a:effectLst/>
                <a:latin typeface="Symbol" pitchFamily="2" charset="2"/>
              </a:rPr>
              <a:t>• </a:t>
            </a:r>
            <a:r>
              <a:rPr lang="en-GB" b="0" i="0" dirty="0">
                <a:solidFill>
                  <a:srgbClr val="000000"/>
                </a:solidFill>
                <a:effectLst/>
                <a:latin typeface="Arial" panose="020B0604020202020204" pitchFamily="34" charset="0"/>
              </a:rPr>
              <a:t>Any other scouting requirements as directed by the Academy Manager.</a:t>
            </a:r>
            <a:endParaRPr lang="en-US" dirty="0"/>
          </a:p>
        </p:txBody>
      </p:sp>
      <p:sp>
        <p:nvSpPr>
          <p:cNvPr id="5" name="Rectangle 4">
            <a:extLst>
              <a:ext uri="{FF2B5EF4-FFF2-40B4-BE49-F238E27FC236}">
                <a16:creationId xmlns:a16="http://schemas.microsoft.com/office/drawing/2014/main" id="{19637D2E-C8E8-48AF-923F-13F1CCD0D4EB}"/>
              </a:ext>
            </a:extLst>
          </p:cNvPr>
          <p:cNvSpPr/>
          <p:nvPr/>
        </p:nvSpPr>
        <p:spPr>
          <a:xfrm>
            <a:off x="226785" y="91592"/>
            <a:ext cx="10772519" cy="369332"/>
          </a:xfrm>
          <a:prstGeom prst="rect">
            <a:avLst/>
          </a:prstGeom>
        </p:spPr>
        <p:txBody>
          <a:bodyPr wrap="square">
            <a:spAutoFit/>
          </a:bodyPr>
          <a:lstStyle/>
          <a:p>
            <a:r>
              <a:rPr lang="en-GB" b="1" dirty="0">
                <a:solidFill>
                  <a:srgbClr val="000000"/>
                </a:solidFill>
                <a:latin typeface="Arial" panose="020B0604020202020204" pitchFamily="34" charset="0"/>
              </a:rPr>
              <a:t>JOB DESCRIPTION – HEAD OF ACADEMY RECRUITMENT – (PTE) - continued</a:t>
            </a:r>
            <a:endParaRPr lang="en-GB" dirty="0">
              <a:solidFill>
                <a:srgbClr val="000000"/>
              </a:solidFill>
              <a:latin typeface="-webkit-standard"/>
            </a:endParaRPr>
          </a:p>
        </p:txBody>
      </p:sp>
    </p:spTree>
    <p:extLst>
      <p:ext uri="{BB962C8B-B14F-4D97-AF65-F5344CB8AC3E}">
        <p14:creationId xmlns:p14="http://schemas.microsoft.com/office/powerpoint/2010/main" val="1181295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4F1A19C-9BEF-074F-A204-AE237916F1D1}"/>
              </a:ext>
            </a:extLst>
          </p:cNvPr>
          <p:cNvSpPr>
            <a:spLocks noGrp="1"/>
          </p:cNvSpPr>
          <p:nvPr>
            <p:ph type="sldNum" sz="quarter" idx="12"/>
          </p:nvPr>
        </p:nvSpPr>
        <p:spPr/>
        <p:txBody>
          <a:bodyPr/>
          <a:lstStyle/>
          <a:p>
            <a:pPr>
              <a:defRPr/>
            </a:pPr>
            <a:fld id="{915283E2-DD45-4530-B7DE-AD1245D191E8}" type="slidenum">
              <a:rPr lang="en-GB" smtClean="0"/>
              <a:pPr>
                <a:defRPr/>
              </a:pPr>
              <a:t>21</a:t>
            </a:fld>
            <a:endParaRPr lang="en-GB"/>
          </a:p>
        </p:txBody>
      </p:sp>
      <p:sp>
        <p:nvSpPr>
          <p:cNvPr id="6" name="TextBox 5">
            <a:extLst>
              <a:ext uri="{FF2B5EF4-FFF2-40B4-BE49-F238E27FC236}">
                <a16:creationId xmlns:a16="http://schemas.microsoft.com/office/drawing/2014/main" id="{1D4861CF-BDC1-5B45-8FF2-E206446522AD}"/>
              </a:ext>
            </a:extLst>
          </p:cNvPr>
          <p:cNvSpPr txBox="1"/>
          <p:nvPr/>
        </p:nvSpPr>
        <p:spPr>
          <a:xfrm>
            <a:off x="226785" y="460924"/>
            <a:ext cx="11823096" cy="4801314"/>
          </a:xfrm>
          <a:prstGeom prst="rect">
            <a:avLst/>
          </a:prstGeom>
          <a:noFill/>
        </p:spPr>
        <p:txBody>
          <a:bodyPr wrap="square">
            <a:spAutoFit/>
          </a:bodyPr>
          <a:lstStyle/>
          <a:p>
            <a:r>
              <a:rPr lang="en-GB" dirty="0"/>
              <a:t>The role of the Academy Scout is an integral piece of the overall framework on which the Academy operates. Scouts are the first face of the Club and Academy and therefore it is vitally important they follow the Scout Job description and accompanying protocol.</a:t>
            </a:r>
            <a:endParaRPr lang="en-US" dirty="0"/>
          </a:p>
          <a:p>
            <a:r>
              <a:rPr lang="en-GB" dirty="0"/>
              <a:t> </a:t>
            </a:r>
            <a:endParaRPr lang="en-US" dirty="0"/>
          </a:p>
          <a:p>
            <a:r>
              <a:rPr lang="en-GB" dirty="0"/>
              <a:t>The Primary role of the Scout is to:</a:t>
            </a:r>
            <a:endParaRPr lang="en-US" dirty="0"/>
          </a:p>
          <a:p>
            <a:pPr lvl="0"/>
            <a:r>
              <a:rPr lang="en-GB" dirty="0"/>
              <a:t>Have an understanding of the Academy Player profiles</a:t>
            </a:r>
            <a:endParaRPr lang="en-US" dirty="0"/>
          </a:p>
          <a:p>
            <a:pPr lvl="0"/>
            <a:r>
              <a:rPr lang="en-GB" dirty="0"/>
              <a:t>Be able to spot potential talent linked to the Academy Playing Philosophy</a:t>
            </a:r>
            <a:endParaRPr lang="en-US" dirty="0"/>
          </a:p>
          <a:p>
            <a:pPr lvl="0"/>
            <a:r>
              <a:rPr lang="en-GB" dirty="0"/>
              <a:t>Excellent Communication Skills</a:t>
            </a:r>
            <a:endParaRPr lang="en-US" dirty="0"/>
          </a:p>
          <a:p>
            <a:pPr lvl="0"/>
            <a:r>
              <a:rPr lang="en-GB" dirty="0"/>
              <a:t>Discuss the needs of the Academy with the Head of Recruitment</a:t>
            </a:r>
            <a:endParaRPr lang="en-US" dirty="0"/>
          </a:p>
          <a:p>
            <a:pPr lvl="0"/>
            <a:r>
              <a:rPr lang="en-GB" dirty="0"/>
              <a:t>Be familiar with the Academy Player Profiles (per relevant Phase)</a:t>
            </a:r>
            <a:endParaRPr lang="en-US" dirty="0"/>
          </a:p>
          <a:p>
            <a:pPr lvl="0"/>
            <a:r>
              <a:rPr lang="en-GB" dirty="0"/>
              <a:t>Be familiar with the Academy Grading System (per relevant Phase)</a:t>
            </a:r>
            <a:endParaRPr lang="en-US" dirty="0"/>
          </a:p>
          <a:p>
            <a:pPr lvl="0"/>
            <a:r>
              <a:rPr lang="en-GB" dirty="0"/>
              <a:t>Visit Academy Training and Games on a regular basis</a:t>
            </a:r>
            <a:endParaRPr lang="en-US" dirty="0"/>
          </a:p>
          <a:p>
            <a:pPr lvl="0"/>
            <a:r>
              <a:rPr lang="en-GB" dirty="0"/>
              <a:t>Comply with Scout Approach protocol</a:t>
            </a:r>
            <a:endParaRPr lang="en-US" dirty="0"/>
          </a:p>
          <a:p>
            <a:pPr lvl="0"/>
            <a:r>
              <a:rPr lang="en-GB" dirty="0"/>
              <a:t>Produce scouting reports for each game attended (linked to profiles and grading)</a:t>
            </a:r>
            <a:endParaRPr lang="en-US" dirty="0"/>
          </a:p>
          <a:p>
            <a:pPr lvl="0"/>
            <a:r>
              <a:rPr lang="en-GB" dirty="0"/>
              <a:t>Propose </a:t>
            </a:r>
            <a:r>
              <a:rPr lang="en-GB" dirty="0" err="1"/>
              <a:t>Trialists</a:t>
            </a:r>
            <a:endParaRPr lang="en-US" dirty="0"/>
          </a:p>
          <a:p>
            <a:pPr lvl="0"/>
            <a:r>
              <a:rPr lang="en-GB" dirty="0"/>
              <a:t>Liaise with staff, player and family during Trial period</a:t>
            </a:r>
            <a:endParaRPr lang="en-US" dirty="0"/>
          </a:p>
          <a:p>
            <a:pPr lvl="0"/>
            <a:r>
              <a:rPr lang="en-GB" dirty="0"/>
              <a:t>Discuss Performance of </a:t>
            </a:r>
            <a:r>
              <a:rPr lang="en-GB" dirty="0" err="1"/>
              <a:t>trialists</a:t>
            </a:r>
            <a:r>
              <a:rPr lang="en-GB" dirty="0"/>
              <a:t> with Phase Lead Coaches</a:t>
            </a:r>
            <a:endParaRPr lang="en-US" dirty="0"/>
          </a:p>
        </p:txBody>
      </p:sp>
      <p:sp>
        <p:nvSpPr>
          <p:cNvPr id="5" name="Rectangle 4">
            <a:extLst>
              <a:ext uri="{FF2B5EF4-FFF2-40B4-BE49-F238E27FC236}">
                <a16:creationId xmlns:a16="http://schemas.microsoft.com/office/drawing/2014/main" id="{19637D2E-C8E8-48AF-923F-13F1CCD0D4EB}"/>
              </a:ext>
            </a:extLst>
          </p:cNvPr>
          <p:cNvSpPr/>
          <p:nvPr/>
        </p:nvSpPr>
        <p:spPr>
          <a:xfrm>
            <a:off x="226784" y="0"/>
            <a:ext cx="10772519" cy="369332"/>
          </a:xfrm>
          <a:prstGeom prst="rect">
            <a:avLst/>
          </a:prstGeom>
        </p:spPr>
        <p:txBody>
          <a:bodyPr wrap="square">
            <a:spAutoFit/>
          </a:bodyPr>
          <a:lstStyle/>
          <a:p>
            <a:r>
              <a:rPr lang="en-GB" b="1" dirty="0">
                <a:solidFill>
                  <a:srgbClr val="000000"/>
                </a:solidFill>
                <a:latin typeface="Arial" panose="020B0604020202020204" pitchFamily="34" charset="0"/>
              </a:rPr>
              <a:t>Academy Scout Role</a:t>
            </a:r>
            <a:endParaRPr lang="en-GB" dirty="0">
              <a:solidFill>
                <a:srgbClr val="000000"/>
              </a:solidFill>
              <a:latin typeface="-webkit-standard"/>
            </a:endParaRPr>
          </a:p>
        </p:txBody>
      </p:sp>
    </p:spTree>
    <p:extLst>
      <p:ext uri="{BB962C8B-B14F-4D97-AF65-F5344CB8AC3E}">
        <p14:creationId xmlns:p14="http://schemas.microsoft.com/office/powerpoint/2010/main" val="547219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22</a:t>
            </a:fld>
            <a:endParaRPr lang="en-GB"/>
          </a:p>
        </p:txBody>
      </p:sp>
      <p:sp>
        <p:nvSpPr>
          <p:cNvPr id="16386" name="Rectangle 4"/>
          <p:cNvSpPr>
            <a:spLocks noChangeArrowheads="1"/>
          </p:cNvSpPr>
          <p:nvPr/>
        </p:nvSpPr>
        <p:spPr bwMode="auto">
          <a:xfrm>
            <a:off x="431220" y="39627"/>
            <a:ext cx="8321894" cy="1291700"/>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7200" dirty="0">
                <a:latin typeface="Calibri" pitchFamily="34" charset="0"/>
                <a:cs typeface="Times New Roman" pitchFamily="18" charset="0"/>
              </a:rPr>
              <a:t>Development Centres</a:t>
            </a:r>
          </a:p>
        </p:txBody>
      </p:sp>
      <p:sp>
        <p:nvSpPr>
          <p:cNvPr id="2" name="Rectangle 1"/>
          <p:cNvSpPr/>
          <p:nvPr/>
        </p:nvSpPr>
        <p:spPr>
          <a:xfrm>
            <a:off x="431220" y="1746621"/>
            <a:ext cx="11277560" cy="3416320"/>
          </a:xfrm>
          <a:prstGeom prst="rect">
            <a:avLst/>
          </a:prstGeom>
        </p:spPr>
        <p:txBody>
          <a:bodyPr wrap="square">
            <a:spAutoFit/>
          </a:bodyPr>
          <a:lstStyle/>
          <a:p>
            <a:r>
              <a:rPr lang="en-GB" dirty="0"/>
              <a:t>The club has a number of development centres across the different ages. </a:t>
            </a:r>
          </a:p>
          <a:p>
            <a:endParaRPr lang="en-GB" dirty="0"/>
          </a:p>
          <a:p>
            <a:r>
              <a:rPr lang="en-GB" dirty="0"/>
              <a:t>At 13-16 there is a full development centre based at Hyde under the bracket of Rochdale AFC Development Centre. </a:t>
            </a:r>
          </a:p>
          <a:p>
            <a:endParaRPr lang="en-GB" dirty="0"/>
          </a:p>
          <a:p>
            <a:r>
              <a:rPr lang="en-GB" dirty="0"/>
              <a:t>A development centre is in Wythenshawe for ages 9-12 and also in Ormskirk for the same age groups. There is also a development centre in Bolton that caters for some age groups between 7-16</a:t>
            </a:r>
          </a:p>
          <a:p>
            <a:endParaRPr lang="en-GB" dirty="0"/>
          </a:p>
          <a:p>
            <a:r>
              <a:rPr lang="en-GB" dirty="0"/>
              <a:t>The development centres follow the same programme of the club ensuring that the same messages and information is given across this. </a:t>
            </a:r>
          </a:p>
          <a:p>
            <a:endParaRPr lang="en-GB" dirty="0"/>
          </a:p>
          <a:p>
            <a:r>
              <a:rPr lang="en-GB" dirty="0"/>
              <a:t>All coaches are at least FA Level 2 with many coaches holding qualifications above this.</a:t>
            </a:r>
          </a:p>
        </p:txBody>
      </p:sp>
    </p:spTree>
    <p:extLst>
      <p:ext uri="{BB962C8B-B14F-4D97-AF65-F5344CB8AC3E}">
        <p14:creationId xmlns:p14="http://schemas.microsoft.com/office/powerpoint/2010/main" val="1580425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26596E82-5B16-40F9-AECC-75CC929027A9}"/>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842" r="-449"/>
          <a:stretch/>
        </p:blipFill>
        <p:spPr bwMode="auto">
          <a:xfrm>
            <a:off x="8900350" y="2302112"/>
            <a:ext cx="1179094" cy="1135706"/>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3">
            <a:extLst>
              <a:ext uri="{FF2B5EF4-FFF2-40B4-BE49-F238E27FC236}">
                <a16:creationId xmlns:a16="http://schemas.microsoft.com/office/drawing/2014/main" id="{60845F57-7C27-445D-AE29-182480D181A1}"/>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842" r="-449"/>
          <a:stretch/>
        </p:blipFill>
        <p:spPr bwMode="auto">
          <a:xfrm>
            <a:off x="8900350" y="4065150"/>
            <a:ext cx="1179094" cy="1135706"/>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7">
            <a:extLst>
              <a:ext uri="{FF2B5EF4-FFF2-40B4-BE49-F238E27FC236}">
                <a16:creationId xmlns:a16="http://schemas.microsoft.com/office/drawing/2014/main" id="{D689D761-BBCE-43BA-9026-83DF5A15174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842" r="-449"/>
          <a:stretch/>
        </p:blipFill>
        <p:spPr bwMode="auto">
          <a:xfrm>
            <a:off x="10565418" y="2293294"/>
            <a:ext cx="1179094" cy="113570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3DDCA9A0-67AF-4AA3-9798-C61EC74628C9}"/>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842" r="-449"/>
          <a:stretch/>
        </p:blipFill>
        <p:spPr bwMode="auto">
          <a:xfrm>
            <a:off x="5178058" y="2717039"/>
            <a:ext cx="1827256" cy="1899377"/>
          </a:xfrm>
          <a:prstGeom prst="rect">
            <a:avLst/>
          </a:prstGeom>
          <a:noFill/>
          <a:extLst>
            <a:ext uri="{909E8E84-426E-40DD-AFC4-6F175D3DCCD1}">
              <a14:hiddenFill xmlns:a14="http://schemas.microsoft.com/office/drawing/2010/main">
                <a:solidFill>
                  <a:srgbClr val="FFFFFF"/>
                </a:solidFill>
              </a14:hiddenFill>
            </a:ext>
          </a:extLst>
        </p:spPr>
      </p:pic>
      <p:sp>
        <p:nvSpPr>
          <p:cNvPr id="38" name="Arrow: Left-Right 37">
            <a:extLst>
              <a:ext uri="{FF2B5EF4-FFF2-40B4-BE49-F238E27FC236}">
                <a16:creationId xmlns:a16="http://schemas.microsoft.com/office/drawing/2014/main" id="{8B3F7807-4054-4251-A98E-E45B9EC8B13D}"/>
              </a:ext>
            </a:extLst>
          </p:cNvPr>
          <p:cNvSpPr/>
          <p:nvPr/>
        </p:nvSpPr>
        <p:spPr>
          <a:xfrm rot="2370350">
            <a:off x="3588641" y="2114999"/>
            <a:ext cx="1972173" cy="671423"/>
          </a:xfrm>
          <a:prstGeom prst="leftRightArrow">
            <a:avLst/>
          </a:prstGeom>
          <a:gradFill>
            <a:gsLst>
              <a:gs pos="54884">
                <a:srgbClr val="BFCFEA"/>
              </a:gs>
              <a:gs pos="31894">
                <a:srgbClr val="D6E0F2"/>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blipFill>
                <a:blip r:embed="rId3"/>
                <a:tile tx="0" ty="0" sx="100000" sy="100000" flip="none" algn="tl"/>
              </a:blip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27B4462B-5710-4B15-902D-FE8E541F0614}"/>
              </a:ext>
            </a:extLst>
          </p:cNvPr>
          <p:cNvSpPr txBox="1"/>
          <p:nvPr/>
        </p:nvSpPr>
        <p:spPr>
          <a:xfrm>
            <a:off x="2735189" y="712042"/>
            <a:ext cx="1179094"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Bolton</a:t>
            </a:r>
            <a: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Centre</a:t>
            </a:r>
            <a: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1" name="TextBox 10">
            <a:extLst>
              <a:ext uri="{FF2B5EF4-FFF2-40B4-BE49-F238E27FC236}">
                <a16:creationId xmlns:a16="http://schemas.microsoft.com/office/drawing/2014/main" id="{2460E07A-71A4-4FA6-A170-CE135D6EECE2}"/>
              </a:ext>
            </a:extLst>
          </p:cNvPr>
          <p:cNvSpPr txBox="1"/>
          <p:nvPr/>
        </p:nvSpPr>
        <p:spPr>
          <a:xfrm>
            <a:off x="1123820" y="5886114"/>
            <a:ext cx="2148886" cy="67710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Wythenshawe Centre</a:t>
            </a:r>
            <a:r>
              <a:rPr kumimoji="0" lang="en-GB" sz="2000" b="1"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2" name="TextBox 11">
            <a:extLst>
              <a:ext uri="{FF2B5EF4-FFF2-40B4-BE49-F238E27FC236}">
                <a16:creationId xmlns:a16="http://schemas.microsoft.com/office/drawing/2014/main" id="{7ABD1AF5-0884-4EE1-89C6-83EA9176BC55}"/>
              </a:ext>
            </a:extLst>
          </p:cNvPr>
          <p:cNvSpPr txBox="1"/>
          <p:nvPr/>
        </p:nvSpPr>
        <p:spPr>
          <a:xfrm>
            <a:off x="8740709" y="3333090"/>
            <a:ext cx="146344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Calibri" panose="020F0502020204030204"/>
                <a:ea typeface="+mn-ea"/>
                <a:cs typeface="+mn-cs"/>
              </a:rPr>
              <a:t>Manchester</a:t>
            </a:r>
            <a:r>
              <a:rPr kumimoji="0" lang="en-GB" sz="2000" b="1" i="0" u="sng"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Calibri" panose="020F0502020204030204"/>
                <a:ea typeface="+mn-ea"/>
                <a:cs typeface="+mn-cs"/>
              </a:rPr>
              <a:t>E.D.S.</a:t>
            </a:r>
            <a:r>
              <a:rPr kumimoji="0" lang="en-GB" sz="2000" b="1" i="0" u="sng"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2" name="TextBox 1">
            <a:extLst>
              <a:ext uri="{FF2B5EF4-FFF2-40B4-BE49-F238E27FC236}">
                <a16:creationId xmlns:a16="http://schemas.microsoft.com/office/drawing/2014/main" id="{AAE7EFA5-4778-4E02-8D7F-38352BA6D458}"/>
              </a:ext>
            </a:extLst>
          </p:cNvPr>
          <p:cNvSpPr txBox="1"/>
          <p:nvPr/>
        </p:nvSpPr>
        <p:spPr>
          <a:xfrm>
            <a:off x="2010446" y="189767"/>
            <a:ext cx="8733895" cy="584775"/>
          </a:xfrm>
          <a:prstGeom prst="rect">
            <a:avLst/>
          </a:prstGeom>
          <a:noFill/>
        </p:spPr>
        <p:txBody>
          <a:bodyPr vert="horz"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sng" strike="noStrike" kern="1200" cap="none" spc="0" normalizeH="0" baseline="0" noProof="0" dirty="0">
                <a:ln>
                  <a:noFill/>
                </a:ln>
                <a:solidFill>
                  <a:prstClr val="black"/>
                </a:solidFill>
                <a:effectLst/>
                <a:uLnTx/>
                <a:uFillTx/>
                <a:latin typeface="Calibri" panose="020F0502020204030204"/>
                <a:ea typeface="+mn-ea"/>
                <a:cs typeface="+mn-cs"/>
              </a:rPr>
              <a:t>ROCHDALE ACADEMY PROGRESSION PATHWAYS </a:t>
            </a:r>
          </a:p>
        </p:txBody>
      </p:sp>
      <p:pic>
        <p:nvPicPr>
          <p:cNvPr id="26" name="Picture 25">
            <a:extLst>
              <a:ext uri="{FF2B5EF4-FFF2-40B4-BE49-F238E27FC236}">
                <a16:creationId xmlns:a16="http://schemas.microsoft.com/office/drawing/2014/main" id="{66608823-CEDC-48F0-8516-BA9032CD2CD9}"/>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842" r="-449"/>
          <a:stretch/>
        </p:blipFill>
        <p:spPr bwMode="auto">
          <a:xfrm>
            <a:off x="1580314" y="4870342"/>
            <a:ext cx="1179094" cy="1135706"/>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a:extLst>
              <a:ext uri="{FF2B5EF4-FFF2-40B4-BE49-F238E27FC236}">
                <a16:creationId xmlns:a16="http://schemas.microsoft.com/office/drawing/2014/main" id="{4D25CA8C-7E09-43C7-99FB-DCF794FB3593}"/>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842" r="-449"/>
          <a:stretch/>
        </p:blipFill>
        <p:spPr bwMode="auto">
          <a:xfrm>
            <a:off x="501547" y="1734259"/>
            <a:ext cx="1179094" cy="1135706"/>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30">
            <a:extLst>
              <a:ext uri="{FF2B5EF4-FFF2-40B4-BE49-F238E27FC236}">
                <a16:creationId xmlns:a16="http://schemas.microsoft.com/office/drawing/2014/main" id="{09983D09-8248-4087-861D-D430523F8BCD}"/>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842" r="-449"/>
          <a:stretch/>
        </p:blipFill>
        <p:spPr bwMode="auto">
          <a:xfrm>
            <a:off x="501547" y="3371100"/>
            <a:ext cx="1179094" cy="1135706"/>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31">
            <a:extLst>
              <a:ext uri="{FF2B5EF4-FFF2-40B4-BE49-F238E27FC236}">
                <a16:creationId xmlns:a16="http://schemas.microsoft.com/office/drawing/2014/main" id="{27029002-6F02-473D-9336-882B74816037}"/>
              </a:ext>
            </a:extLst>
          </p:cNvPr>
          <p:cNvSpPr txBox="1"/>
          <p:nvPr/>
        </p:nvSpPr>
        <p:spPr>
          <a:xfrm>
            <a:off x="1828210" y="2789570"/>
            <a:ext cx="2177723" cy="67710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Bolton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Centre</a:t>
            </a:r>
            <a:r>
              <a:rPr kumimoji="0" lang="en-GB" sz="2000" b="1"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34" name="TextBox 33">
            <a:extLst>
              <a:ext uri="{FF2B5EF4-FFF2-40B4-BE49-F238E27FC236}">
                <a16:creationId xmlns:a16="http://schemas.microsoft.com/office/drawing/2014/main" id="{3C8D1831-106D-4BED-9D35-ABC41241E871}"/>
              </a:ext>
            </a:extLst>
          </p:cNvPr>
          <p:cNvSpPr txBox="1"/>
          <p:nvPr/>
        </p:nvSpPr>
        <p:spPr>
          <a:xfrm>
            <a:off x="8772389" y="5195266"/>
            <a:ext cx="1435016" cy="67710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Calibri" panose="020F0502020204030204"/>
                <a:ea typeface="+mn-ea"/>
                <a:cs typeface="+mn-cs"/>
              </a:rPr>
              <a:t>Rochdale E.D.S.</a:t>
            </a:r>
            <a:r>
              <a:rPr kumimoji="0" lang="en-GB" sz="2000" b="1" i="0" u="sng"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40" name="TextBox 39">
            <a:extLst>
              <a:ext uri="{FF2B5EF4-FFF2-40B4-BE49-F238E27FC236}">
                <a16:creationId xmlns:a16="http://schemas.microsoft.com/office/drawing/2014/main" id="{DAD5248D-D5D1-4A1D-AD97-1D89A39694F3}"/>
              </a:ext>
            </a:extLst>
          </p:cNvPr>
          <p:cNvSpPr txBox="1"/>
          <p:nvPr/>
        </p:nvSpPr>
        <p:spPr>
          <a:xfrm>
            <a:off x="-9828" y="4392472"/>
            <a:ext cx="2188268"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Manchester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Centre</a:t>
            </a: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42" name="TextBox 41">
            <a:extLst>
              <a:ext uri="{FF2B5EF4-FFF2-40B4-BE49-F238E27FC236}">
                <a16:creationId xmlns:a16="http://schemas.microsoft.com/office/drawing/2014/main" id="{8ED59BB5-D068-42CA-BC1B-C8164D67B624}"/>
              </a:ext>
            </a:extLst>
          </p:cNvPr>
          <p:cNvSpPr txBox="1"/>
          <p:nvPr/>
        </p:nvSpPr>
        <p:spPr>
          <a:xfrm>
            <a:off x="10565418" y="3315405"/>
            <a:ext cx="1179094"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Calibri" panose="020F0502020204030204"/>
                <a:ea typeface="+mn-ea"/>
                <a:cs typeface="+mn-cs"/>
              </a:rPr>
              <a:t>Burscough</a:t>
            </a:r>
            <a:r>
              <a:rPr kumimoji="0" lang="en-GB" sz="2000" b="1" i="0" u="sng"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Calibri" panose="020F0502020204030204"/>
                <a:ea typeface="+mn-ea"/>
                <a:cs typeface="+mn-cs"/>
              </a:rPr>
              <a:t>E.D.S.</a:t>
            </a:r>
            <a:r>
              <a:rPr kumimoji="0" lang="en-GB" sz="2000" b="1" i="0" u="sng"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43" name="TextBox 42">
            <a:extLst>
              <a:ext uri="{FF2B5EF4-FFF2-40B4-BE49-F238E27FC236}">
                <a16:creationId xmlns:a16="http://schemas.microsoft.com/office/drawing/2014/main" id="{9A1B37D7-F141-45D3-A10A-16F1BD73D840}"/>
              </a:ext>
            </a:extLst>
          </p:cNvPr>
          <p:cNvSpPr txBox="1"/>
          <p:nvPr/>
        </p:nvSpPr>
        <p:spPr>
          <a:xfrm>
            <a:off x="9995" y="2774584"/>
            <a:ext cx="2188268"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Liverpool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Centre </a:t>
            </a:r>
          </a:p>
        </p:txBody>
      </p:sp>
      <p:sp>
        <p:nvSpPr>
          <p:cNvPr id="44" name="TextBox 43">
            <a:extLst>
              <a:ext uri="{FF2B5EF4-FFF2-40B4-BE49-F238E27FC236}">
                <a16:creationId xmlns:a16="http://schemas.microsoft.com/office/drawing/2014/main" id="{01D1DD6B-9A38-4738-B55B-E113793A64EE}"/>
              </a:ext>
            </a:extLst>
          </p:cNvPr>
          <p:cNvSpPr txBox="1"/>
          <p:nvPr/>
        </p:nvSpPr>
        <p:spPr>
          <a:xfrm>
            <a:off x="1830363" y="4401335"/>
            <a:ext cx="2188268" cy="67710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Rochdale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Centre</a:t>
            </a:r>
            <a:r>
              <a:rPr kumimoji="0" lang="en-GB" sz="2000" b="1"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46" name="TextBox 45">
            <a:extLst>
              <a:ext uri="{FF2B5EF4-FFF2-40B4-BE49-F238E27FC236}">
                <a16:creationId xmlns:a16="http://schemas.microsoft.com/office/drawing/2014/main" id="{A299A101-4AFE-4B84-8DB6-5F2A84D894AF}"/>
              </a:ext>
            </a:extLst>
          </p:cNvPr>
          <p:cNvSpPr txBox="1"/>
          <p:nvPr/>
        </p:nvSpPr>
        <p:spPr>
          <a:xfrm>
            <a:off x="10389414" y="5178228"/>
            <a:ext cx="1531101" cy="67710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Calibri" panose="020F0502020204030204"/>
                <a:ea typeface="+mn-ea"/>
                <a:cs typeface="+mn-cs"/>
              </a:rPr>
              <a:t>Birmingham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1800" b="1" i="0" u="sng" strike="noStrike" kern="1200" cap="none" spc="0" normalizeH="0" baseline="0" noProof="0" dirty="0">
                <a:ln>
                  <a:noFill/>
                </a:ln>
                <a:solidFill>
                  <a:prstClr val="black"/>
                </a:solidFill>
                <a:effectLst/>
                <a:uLnTx/>
                <a:uFillTx/>
                <a:latin typeface="Calibri" panose="020F0502020204030204"/>
                <a:ea typeface="+mn-ea"/>
                <a:cs typeface="+mn-cs"/>
              </a:rPr>
              <a:t>E.D.S.</a:t>
            </a:r>
            <a:r>
              <a:rPr kumimoji="0" lang="en-GB" sz="2000" b="1" i="0" u="sng" strike="noStrike" kern="1200" cap="none" spc="0" normalizeH="0" baseline="0" noProof="0" dirty="0">
                <a:ln>
                  <a:noFill/>
                </a:ln>
                <a:solidFill>
                  <a:prstClr val="black"/>
                </a:solidFill>
                <a:effectLst/>
                <a:uLnTx/>
                <a:uFillTx/>
                <a:latin typeface="Calibri" panose="020F0502020204030204"/>
                <a:ea typeface="+mn-ea"/>
                <a:cs typeface="+mn-cs"/>
              </a:rPr>
              <a:t> </a:t>
            </a:r>
          </a:p>
        </p:txBody>
      </p:sp>
      <p:pic>
        <p:nvPicPr>
          <p:cNvPr id="47" name="Picture 46">
            <a:extLst>
              <a:ext uri="{FF2B5EF4-FFF2-40B4-BE49-F238E27FC236}">
                <a16:creationId xmlns:a16="http://schemas.microsoft.com/office/drawing/2014/main" id="{02C7C9E6-B238-457F-BAE9-35C20B14EF7E}"/>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842" r="-449"/>
          <a:stretch/>
        </p:blipFill>
        <p:spPr bwMode="auto">
          <a:xfrm>
            <a:off x="10606125" y="4065150"/>
            <a:ext cx="1179094" cy="1135706"/>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47">
            <a:extLst>
              <a:ext uri="{FF2B5EF4-FFF2-40B4-BE49-F238E27FC236}">
                <a16:creationId xmlns:a16="http://schemas.microsoft.com/office/drawing/2014/main" id="{5A4A331B-B77F-43EF-A48A-81B00FE80B8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842" r="-449"/>
          <a:stretch/>
        </p:blipFill>
        <p:spPr bwMode="auto">
          <a:xfrm>
            <a:off x="2340056" y="3350137"/>
            <a:ext cx="1179094" cy="1135706"/>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48">
            <a:extLst>
              <a:ext uri="{FF2B5EF4-FFF2-40B4-BE49-F238E27FC236}">
                <a16:creationId xmlns:a16="http://schemas.microsoft.com/office/drawing/2014/main" id="{C6758127-EB50-4D7A-A290-D2467796AA30}"/>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842" r="-449"/>
          <a:stretch/>
        </p:blipFill>
        <p:spPr bwMode="auto">
          <a:xfrm>
            <a:off x="2327524" y="1708896"/>
            <a:ext cx="1179094" cy="1161069"/>
          </a:xfrm>
          <a:prstGeom prst="rect">
            <a:avLst/>
          </a:prstGeom>
          <a:noFill/>
          <a:extLst>
            <a:ext uri="{909E8E84-426E-40DD-AFC4-6F175D3DCCD1}">
              <a14:hiddenFill xmlns:a14="http://schemas.microsoft.com/office/drawing/2010/main">
                <a:solidFill>
                  <a:srgbClr val="FFFFFF"/>
                </a:solidFill>
              </a14:hiddenFill>
            </a:ext>
          </a:extLst>
        </p:spPr>
      </p:pic>
      <p:sp>
        <p:nvSpPr>
          <p:cNvPr id="50" name="Arrow: Left-Right 49">
            <a:extLst>
              <a:ext uri="{FF2B5EF4-FFF2-40B4-BE49-F238E27FC236}">
                <a16:creationId xmlns:a16="http://schemas.microsoft.com/office/drawing/2014/main" id="{AD9C22BA-3038-4F79-B544-456E4913A8FA}"/>
              </a:ext>
            </a:extLst>
          </p:cNvPr>
          <p:cNvSpPr/>
          <p:nvPr/>
        </p:nvSpPr>
        <p:spPr>
          <a:xfrm rot="8058982">
            <a:off x="6573009" y="2192009"/>
            <a:ext cx="1728277" cy="615553"/>
          </a:xfrm>
          <a:prstGeom prst="leftRightArrow">
            <a:avLst/>
          </a:prstGeom>
          <a:gradFill>
            <a:gsLst>
              <a:gs pos="54884">
                <a:srgbClr val="BFCFEA"/>
              </a:gs>
              <a:gs pos="31894">
                <a:srgbClr val="D6E0F2"/>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blipFill>
                <a:blip r:embed="rId3"/>
                <a:tile tx="0" ty="0" sx="100000" sy="100000" flip="none" algn="tl"/>
              </a:blipFill>
              <a:effectLst/>
              <a:uLnTx/>
              <a:uFillTx/>
              <a:latin typeface="Calibri" panose="020F0502020204030204"/>
              <a:ea typeface="+mn-ea"/>
              <a:cs typeface="+mn-cs"/>
            </a:endParaRPr>
          </a:p>
        </p:txBody>
      </p:sp>
      <p:sp>
        <p:nvSpPr>
          <p:cNvPr id="52" name="TextBox 51">
            <a:extLst>
              <a:ext uri="{FF2B5EF4-FFF2-40B4-BE49-F238E27FC236}">
                <a16:creationId xmlns:a16="http://schemas.microsoft.com/office/drawing/2014/main" id="{AC98A605-C587-4AE5-8EFB-2D3861B9238B}"/>
              </a:ext>
            </a:extLst>
          </p:cNvPr>
          <p:cNvSpPr txBox="1"/>
          <p:nvPr/>
        </p:nvSpPr>
        <p:spPr>
          <a:xfrm>
            <a:off x="-274765" y="1118814"/>
            <a:ext cx="4499196" cy="830997"/>
          </a:xfrm>
          <a:prstGeom prst="rect">
            <a:avLst/>
          </a:prstGeom>
          <a:noFill/>
        </p:spPr>
        <p:txBody>
          <a:bodyPr vert="horz"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Development Centres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U7 – U16</a:t>
            </a:r>
          </a:p>
        </p:txBody>
      </p:sp>
      <p:sp>
        <p:nvSpPr>
          <p:cNvPr id="53" name="TextBox 52">
            <a:extLst>
              <a:ext uri="{FF2B5EF4-FFF2-40B4-BE49-F238E27FC236}">
                <a16:creationId xmlns:a16="http://schemas.microsoft.com/office/drawing/2014/main" id="{F715D8A1-34FC-4B32-96B4-6F7ED47E70BF}"/>
              </a:ext>
            </a:extLst>
          </p:cNvPr>
          <p:cNvSpPr txBox="1"/>
          <p:nvPr/>
        </p:nvSpPr>
        <p:spPr>
          <a:xfrm>
            <a:off x="7881151" y="1141038"/>
            <a:ext cx="4499196" cy="1200329"/>
          </a:xfrm>
          <a:prstGeom prst="rect">
            <a:avLst/>
          </a:prstGeom>
          <a:noFill/>
        </p:spPr>
        <p:txBody>
          <a:bodyPr vert="horz"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Calibri" panose="020F0502020204030204"/>
                <a:ea typeface="+mn-ea"/>
                <a:cs typeface="+mn-cs"/>
              </a:rPr>
              <a:t>Elite Development Centres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Calibri" panose="020F0502020204030204"/>
                <a:ea typeface="+mn-ea"/>
                <a:cs typeface="+mn-cs"/>
              </a:rPr>
              <a:t>U17 – U18</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sng" strike="noStrike" kern="1200" cap="none" spc="0" normalizeH="0" baseline="0" noProof="0" dirty="0">
                <a:ln>
                  <a:noFill/>
                </a:ln>
                <a:solidFill>
                  <a:prstClr val="black"/>
                </a:solidFill>
                <a:effectLst/>
                <a:uLnTx/>
                <a:uFillTx/>
                <a:latin typeface="Calibri" panose="020F0502020204030204"/>
                <a:ea typeface="+mn-ea"/>
                <a:cs typeface="+mn-cs"/>
              </a:rPr>
              <a:t>Plus Education</a:t>
            </a:r>
          </a:p>
        </p:txBody>
      </p:sp>
      <p:sp>
        <p:nvSpPr>
          <p:cNvPr id="54" name="TextBox 53">
            <a:extLst>
              <a:ext uri="{FF2B5EF4-FFF2-40B4-BE49-F238E27FC236}">
                <a16:creationId xmlns:a16="http://schemas.microsoft.com/office/drawing/2014/main" id="{1FCF74CD-8D81-48A7-9F43-B498D4C0F51D}"/>
              </a:ext>
            </a:extLst>
          </p:cNvPr>
          <p:cNvSpPr txBox="1"/>
          <p:nvPr/>
        </p:nvSpPr>
        <p:spPr>
          <a:xfrm>
            <a:off x="3864766" y="4508359"/>
            <a:ext cx="4499196" cy="1384995"/>
          </a:xfrm>
          <a:prstGeom prst="rect">
            <a:avLst/>
          </a:prstGeom>
          <a:noFill/>
        </p:spPr>
        <p:txBody>
          <a:bodyPr vert="horz"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sng" strike="noStrike" kern="1200" cap="none" spc="0" normalizeH="0" baseline="0" noProof="0" dirty="0">
                <a:ln>
                  <a:noFill/>
                </a:ln>
                <a:solidFill>
                  <a:prstClr val="black"/>
                </a:solidFill>
                <a:effectLst/>
                <a:uLnTx/>
                <a:uFillTx/>
                <a:latin typeface="Calibri" panose="020F0502020204030204"/>
                <a:ea typeface="+mn-ea"/>
                <a:cs typeface="+mn-cs"/>
              </a:rPr>
              <a:t>ROCHDALE AFC ACADEMY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sng" strike="noStrike" kern="1200" cap="none" spc="0" normalizeH="0" baseline="0" noProof="0" dirty="0">
                <a:ln>
                  <a:noFill/>
                </a:ln>
                <a:solidFill>
                  <a:prstClr val="black"/>
                </a:solidFill>
                <a:effectLst/>
                <a:uLnTx/>
                <a:uFillTx/>
                <a:latin typeface="Calibri" panose="020F0502020204030204"/>
                <a:ea typeface="+mn-ea"/>
                <a:cs typeface="+mn-cs"/>
              </a:rPr>
              <a:t>U9 – U18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sng" strike="noStrike" kern="1200" cap="none" spc="0" normalizeH="0" baseline="0" noProof="0" dirty="0">
                <a:ln>
                  <a:noFill/>
                </a:ln>
                <a:solidFill>
                  <a:prstClr val="black"/>
                </a:solidFill>
                <a:effectLst/>
                <a:uLnTx/>
                <a:uFillTx/>
                <a:latin typeface="Calibri" panose="020F0502020204030204"/>
                <a:ea typeface="+mn-ea"/>
                <a:cs typeface="+mn-cs"/>
              </a:rPr>
              <a:t> 1</a:t>
            </a:r>
            <a:r>
              <a:rPr kumimoji="0" lang="en-GB" sz="2800" b="1" i="0" u="sng" strike="noStrike" kern="1200" cap="none" spc="0" normalizeH="0" baseline="30000" noProof="0" dirty="0">
                <a:ln>
                  <a:noFill/>
                </a:ln>
                <a:solidFill>
                  <a:prstClr val="black"/>
                </a:solidFill>
                <a:effectLst/>
                <a:uLnTx/>
                <a:uFillTx/>
                <a:latin typeface="Calibri" panose="020F0502020204030204"/>
                <a:ea typeface="+mn-ea"/>
                <a:cs typeface="+mn-cs"/>
              </a:rPr>
              <a:t>ST</a:t>
            </a:r>
            <a:r>
              <a:rPr kumimoji="0" lang="en-GB" sz="2800" b="1" i="0" u="sng" strike="noStrike" kern="1200" cap="none" spc="0" normalizeH="0" baseline="0" noProof="0" dirty="0">
                <a:ln>
                  <a:noFill/>
                </a:ln>
                <a:solidFill>
                  <a:prstClr val="black"/>
                </a:solidFill>
                <a:effectLst/>
                <a:uLnTx/>
                <a:uFillTx/>
                <a:latin typeface="Calibri" panose="020F0502020204030204"/>
                <a:ea typeface="+mn-ea"/>
                <a:cs typeface="+mn-cs"/>
              </a:rPr>
              <a:t> TEAM</a:t>
            </a:r>
          </a:p>
        </p:txBody>
      </p:sp>
      <p:sp>
        <p:nvSpPr>
          <p:cNvPr id="5" name="Arrow: Right 4">
            <a:extLst>
              <a:ext uri="{FF2B5EF4-FFF2-40B4-BE49-F238E27FC236}">
                <a16:creationId xmlns:a16="http://schemas.microsoft.com/office/drawing/2014/main" id="{F1712CDF-47E5-4097-9E6D-6B31717E07AC}"/>
              </a:ext>
            </a:extLst>
          </p:cNvPr>
          <p:cNvSpPr/>
          <p:nvPr/>
        </p:nvSpPr>
        <p:spPr>
          <a:xfrm>
            <a:off x="3914283" y="1038205"/>
            <a:ext cx="4220791" cy="655495"/>
          </a:xfrm>
          <a:prstGeom prst="rightArrow">
            <a:avLst/>
          </a:prstGeom>
          <a:gradFill>
            <a:gsLst>
              <a:gs pos="30000">
                <a:srgbClr val="E1E9F5"/>
              </a:gs>
              <a:gs pos="0">
                <a:schemeClr val="accent1">
                  <a:lumMod val="5000"/>
                  <a:lumOff val="95000"/>
                </a:schemeClr>
              </a:gs>
              <a:gs pos="88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002060"/>
            </a:solid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9143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24</a:t>
            </a:fld>
            <a:endParaRPr lang="en-GB"/>
          </a:p>
        </p:txBody>
      </p:sp>
      <p:sp>
        <p:nvSpPr>
          <p:cNvPr id="16386" name="Rectangle 4"/>
          <p:cNvSpPr>
            <a:spLocks noChangeArrowheads="1"/>
          </p:cNvSpPr>
          <p:nvPr/>
        </p:nvSpPr>
        <p:spPr bwMode="auto">
          <a:xfrm>
            <a:off x="431220" y="39627"/>
            <a:ext cx="11057642" cy="2768963"/>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7200" dirty="0">
                <a:latin typeface="Calibri" pitchFamily="34" charset="0"/>
                <a:cs typeface="Times New Roman" pitchFamily="18" charset="0"/>
              </a:rPr>
              <a:t>Academy Actively supporting</a:t>
            </a:r>
          </a:p>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7200" dirty="0">
                <a:latin typeface="Calibri" pitchFamily="34" charset="0"/>
                <a:cs typeface="Times New Roman" pitchFamily="18" charset="0"/>
              </a:rPr>
              <a:t>Amateur Junior Clubs</a:t>
            </a:r>
          </a:p>
        </p:txBody>
      </p:sp>
      <p:sp>
        <p:nvSpPr>
          <p:cNvPr id="2" name="Rectangle 1"/>
          <p:cNvSpPr/>
          <p:nvPr/>
        </p:nvSpPr>
        <p:spPr>
          <a:xfrm>
            <a:off x="431220" y="2984524"/>
            <a:ext cx="11277560" cy="2677656"/>
          </a:xfrm>
          <a:prstGeom prst="rect">
            <a:avLst/>
          </a:prstGeom>
        </p:spPr>
        <p:txBody>
          <a:bodyPr wrap="square">
            <a:spAutoFit/>
          </a:bodyPr>
          <a:lstStyle/>
          <a:p>
            <a:r>
              <a:rPr lang="en-GB" sz="2400" dirty="0"/>
              <a:t>The Academy is currently putting together a programme to support and link with Amateur Junior Clubs in the Borough. It is importantly to ensure that all Rochdale players have the same opportunity to represent their hometown club and play at the highest level possible.</a:t>
            </a:r>
          </a:p>
          <a:p>
            <a:endParaRPr lang="en-GB" sz="2400" dirty="0"/>
          </a:p>
          <a:p>
            <a:r>
              <a:rPr lang="en-GB" sz="2400" dirty="0"/>
              <a:t>When officially linked Memorandum of Understanding will be drawn up and signed to ensure formal agreements for both parties.</a:t>
            </a:r>
          </a:p>
        </p:txBody>
      </p:sp>
    </p:spTree>
    <p:extLst>
      <p:ext uri="{BB962C8B-B14F-4D97-AF65-F5344CB8AC3E}">
        <p14:creationId xmlns:p14="http://schemas.microsoft.com/office/powerpoint/2010/main" val="137899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1ABAA6-3845-C940-B416-2311338B7702}"/>
              </a:ext>
            </a:extLst>
          </p:cNvPr>
          <p:cNvSpPr>
            <a:spLocks noGrp="1"/>
          </p:cNvSpPr>
          <p:nvPr>
            <p:ph idx="1"/>
          </p:nvPr>
        </p:nvSpPr>
        <p:spPr/>
        <p:txBody>
          <a:bodyPr>
            <a:normAutofit fontScale="77500" lnSpcReduction="20000"/>
          </a:bodyPr>
          <a:lstStyle/>
          <a:p>
            <a:r>
              <a:rPr lang="en-GB" dirty="0"/>
              <a:t>3 CPD sessions per year for your club</a:t>
            </a:r>
          </a:p>
          <a:p>
            <a:r>
              <a:rPr lang="en-GB" dirty="0"/>
              <a:t>CPD 1- coaches. A CPD for your coaches where our academy staff can come into your environment and deliver sessions to selective age groups around topics/themes suggested buy you</a:t>
            </a:r>
          </a:p>
          <a:p>
            <a:r>
              <a:rPr lang="en-GB" dirty="0"/>
              <a:t>CPD 2- the players. A CPD event for players which would involve players from your club come into our environment and train with their age groups over a week period</a:t>
            </a:r>
          </a:p>
          <a:p>
            <a:r>
              <a:rPr lang="en-GB" dirty="0"/>
              <a:t>CPD 3- the board. A CPD event to assist in the structure and development of your current philosophy and visions for your club</a:t>
            </a:r>
          </a:p>
          <a:p>
            <a:r>
              <a:rPr lang="en-GB" dirty="0"/>
              <a:t>Goalkeeping training with our Academy GK coach regularly throughout the season</a:t>
            </a:r>
          </a:p>
          <a:p>
            <a:r>
              <a:rPr lang="en-GB" dirty="0"/>
              <a:t>Tickets for a League 1 fixture in the 2017/18 season</a:t>
            </a:r>
          </a:p>
          <a:p>
            <a:r>
              <a:rPr lang="en-GB" dirty="0"/>
              <a:t>Potential Player visits to your club</a:t>
            </a:r>
          </a:p>
          <a:p>
            <a:r>
              <a:rPr lang="en-GB" dirty="0"/>
              <a:t>Opportunity for fixtures v our academy teams</a:t>
            </a:r>
          </a:p>
        </p:txBody>
      </p:sp>
      <p:sp>
        <p:nvSpPr>
          <p:cNvPr id="5" name="Title 4">
            <a:extLst>
              <a:ext uri="{FF2B5EF4-FFF2-40B4-BE49-F238E27FC236}">
                <a16:creationId xmlns:a16="http://schemas.microsoft.com/office/drawing/2014/main" id="{FA7D3E1D-B628-7D44-B93E-738B48C48296}"/>
              </a:ext>
            </a:extLst>
          </p:cNvPr>
          <p:cNvSpPr>
            <a:spLocks noGrp="1"/>
          </p:cNvSpPr>
          <p:nvPr>
            <p:ph type="title"/>
          </p:nvPr>
        </p:nvSpPr>
        <p:spPr/>
        <p:txBody>
          <a:bodyPr/>
          <a:lstStyle/>
          <a:p>
            <a:r>
              <a:rPr lang="en-GB" dirty="0"/>
              <a:t>Rochdale AFC Academy Proposal</a:t>
            </a:r>
            <a:endParaRPr lang="en-US" dirty="0"/>
          </a:p>
        </p:txBody>
      </p:sp>
    </p:spTree>
    <p:extLst>
      <p:ext uri="{BB962C8B-B14F-4D97-AF65-F5344CB8AC3E}">
        <p14:creationId xmlns:p14="http://schemas.microsoft.com/office/powerpoint/2010/main" val="2893097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26</a:t>
            </a:fld>
            <a:endParaRPr lang="en-GB"/>
          </a:p>
        </p:txBody>
      </p:sp>
      <p:sp>
        <p:nvSpPr>
          <p:cNvPr id="16386" name="Rectangle 4"/>
          <p:cNvSpPr>
            <a:spLocks noChangeArrowheads="1"/>
          </p:cNvSpPr>
          <p:nvPr/>
        </p:nvSpPr>
        <p:spPr bwMode="auto">
          <a:xfrm>
            <a:off x="431220" y="39627"/>
            <a:ext cx="10823219" cy="2488053"/>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6600" dirty="0">
                <a:latin typeface="Calibri" pitchFamily="34" charset="0"/>
                <a:cs typeface="Times New Roman" pitchFamily="18" charset="0"/>
              </a:rPr>
              <a:t>The Academy actively supports</a:t>
            </a:r>
          </a:p>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6600" dirty="0">
                <a:latin typeface="Calibri" pitchFamily="34" charset="0"/>
                <a:cs typeface="Times New Roman" pitchFamily="18" charset="0"/>
              </a:rPr>
              <a:t>Local Schools</a:t>
            </a:r>
          </a:p>
        </p:txBody>
      </p:sp>
      <p:sp>
        <p:nvSpPr>
          <p:cNvPr id="6" name="TextBox 5">
            <a:extLst>
              <a:ext uri="{FF2B5EF4-FFF2-40B4-BE49-F238E27FC236}">
                <a16:creationId xmlns:a16="http://schemas.microsoft.com/office/drawing/2014/main" id="{4C31FAEC-F62D-CC4F-AB66-E6949D7D5530}"/>
              </a:ext>
            </a:extLst>
          </p:cNvPr>
          <p:cNvSpPr txBox="1"/>
          <p:nvPr/>
        </p:nvSpPr>
        <p:spPr>
          <a:xfrm>
            <a:off x="431220" y="2910434"/>
            <a:ext cx="11029018" cy="2246769"/>
          </a:xfrm>
          <a:prstGeom prst="rect">
            <a:avLst/>
          </a:prstGeom>
          <a:noFill/>
        </p:spPr>
        <p:txBody>
          <a:bodyPr wrap="square">
            <a:spAutoFit/>
          </a:bodyPr>
          <a:lstStyle/>
          <a:p>
            <a:r>
              <a:rPr lang="en-GB" sz="2000" dirty="0"/>
              <a:t>The Academy is currently putting together a programme to support and link with Local schools. This two way agreement is to enhance and develop links further across the Borough to ensure that all Rochdale players have the same opportunity to represent their hometown club and play at the highest level possible.</a:t>
            </a:r>
          </a:p>
          <a:p>
            <a:endParaRPr lang="en-GB" sz="2000" dirty="0"/>
          </a:p>
          <a:p>
            <a:r>
              <a:rPr lang="en-GB" sz="2000" dirty="0"/>
              <a:t>When officially linked Memorandum of Understanding will be drawn up and signed to ensure formal agreements for both parties.</a:t>
            </a:r>
          </a:p>
        </p:txBody>
      </p:sp>
    </p:spTree>
    <p:extLst>
      <p:ext uri="{BB962C8B-B14F-4D97-AF65-F5344CB8AC3E}">
        <p14:creationId xmlns:p14="http://schemas.microsoft.com/office/powerpoint/2010/main" val="3761153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942AE-0DCE-FD44-AB76-E7487A9D402F}"/>
              </a:ext>
            </a:extLst>
          </p:cNvPr>
          <p:cNvSpPr>
            <a:spLocks noGrp="1"/>
          </p:cNvSpPr>
          <p:nvPr>
            <p:ph type="title"/>
          </p:nvPr>
        </p:nvSpPr>
        <p:spPr/>
        <p:txBody>
          <a:bodyPr/>
          <a:lstStyle/>
          <a:p>
            <a:r>
              <a:rPr lang="en-GB" dirty="0"/>
              <a:t>Rochdale AFC Academy Proposal</a:t>
            </a:r>
            <a:endParaRPr lang="en-US" dirty="0"/>
          </a:p>
        </p:txBody>
      </p:sp>
      <p:sp>
        <p:nvSpPr>
          <p:cNvPr id="3" name="Content Placeholder 2">
            <a:extLst>
              <a:ext uri="{FF2B5EF4-FFF2-40B4-BE49-F238E27FC236}">
                <a16:creationId xmlns:a16="http://schemas.microsoft.com/office/drawing/2014/main" id="{271ABAA6-3845-C940-B416-2311338B7702}"/>
              </a:ext>
            </a:extLst>
          </p:cNvPr>
          <p:cNvSpPr>
            <a:spLocks noGrp="1"/>
          </p:cNvSpPr>
          <p:nvPr>
            <p:ph idx="1"/>
          </p:nvPr>
        </p:nvSpPr>
        <p:spPr>
          <a:xfrm>
            <a:off x="838200" y="1825625"/>
            <a:ext cx="10515600" cy="4351338"/>
          </a:xfrm>
        </p:spPr>
        <p:txBody>
          <a:bodyPr>
            <a:normAutofit fontScale="92500" lnSpcReduction="10000"/>
          </a:bodyPr>
          <a:lstStyle/>
          <a:p>
            <a:r>
              <a:rPr lang="en-GB" dirty="0"/>
              <a:t>Willingness to create opportunity for Rochdale players to represent their home town club</a:t>
            </a:r>
          </a:p>
          <a:p>
            <a:r>
              <a:rPr lang="en-GB" dirty="0"/>
              <a:t>6x FREE coaching sessions from our academy staff on a yearly basis</a:t>
            </a:r>
          </a:p>
          <a:p>
            <a:r>
              <a:rPr lang="en-GB" dirty="0"/>
              <a:t>3 sessions for the best players in years 7/8/9 (22 altogether)</a:t>
            </a:r>
          </a:p>
          <a:p>
            <a:r>
              <a:rPr lang="en-GB" dirty="0"/>
              <a:t>3 sessions for the best players in years 10/11 (22 altogether)</a:t>
            </a:r>
          </a:p>
          <a:p>
            <a:r>
              <a:rPr lang="en-GB" dirty="0"/>
              <a:t>Provide the school with equipment at the end of </a:t>
            </a:r>
            <a:r>
              <a:rPr lang="en-GB"/>
              <a:t>the season</a:t>
            </a:r>
            <a:endParaRPr lang="en-GB" dirty="0"/>
          </a:p>
          <a:p>
            <a:r>
              <a:rPr lang="en-GB" dirty="0"/>
              <a:t>Presence at school events such as celebration assemblies, careers fairs etc</a:t>
            </a:r>
          </a:p>
          <a:p>
            <a:r>
              <a:rPr lang="en-GB" dirty="0"/>
              <a:t>Potential visits from players and/or club members</a:t>
            </a:r>
          </a:p>
          <a:p>
            <a:r>
              <a:rPr lang="en-GB" dirty="0"/>
              <a:t>Organisation and implementation of Rochdale Schools Cup with final potentially on Crown Oil Arena Pitch.</a:t>
            </a:r>
          </a:p>
          <a:p>
            <a:endParaRPr lang="en-GB" dirty="0"/>
          </a:p>
        </p:txBody>
      </p:sp>
    </p:spTree>
    <p:extLst>
      <p:ext uri="{BB962C8B-B14F-4D97-AF65-F5344CB8AC3E}">
        <p14:creationId xmlns:p14="http://schemas.microsoft.com/office/powerpoint/2010/main" val="3971444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28</a:t>
            </a:fld>
            <a:endParaRPr lang="en-GB"/>
          </a:p>
        </p:txBody>
      </p:sp>
      <p:sp>
        <p:nvSpPr>
          <p:cNvPr id="16386" name="Rectangle 4"/>
          <p:cNvSpPr>
            <a:spLocks noChangeArrowheads="1"/>
          </p:cNvSpPr>
          <p:nvPr/>
        </p:nvSpPr>
        <p:spPr bwMode="auto">
          <a:xfrm>
            <a:off x="431220" y="39627"/>
            <a:ext cx="9855840" cy="2768963"/>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7200" dirty="0">
                <a:latin typeface="Calibri" pitchFamily="34" charset="0"/>
                <a:cs typeface="Times New Roman" pitchFamily="18" charset="0"/>
              </a:rPr>
              <a:t>Links with District Schools</a:t>
            </a:r>
          </a:p>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7200" dirty="0">
                <a:latin typeface="Calibri" pitchFamily="34" charset="0"/>
                <a:cs typeface="Times New Roman" pitchFamily="18" charset="0"/>
              </a:rPr>
              <a:t>Associations</a:t>
            </a:r>
          </a:p>
        </p:txBody>
      </p:sp>
      <p:sp>
        <p:nvSpPr>
          <p:cNvPr id="2" name="Rectangle 1"/>
          <p:cNvSpPr/>
          <p:nvPr/>
        </p:nvSpPr>
        <p:spPr>
          <a:xfrm>
            <a:off x="431220" y="2597311"/>
            <a:ext cx="11277560" cy="2246769"/>
          </a:xfrm>
          <a:prstGeom prst="rect">
            <a:avLst/>
          </a:prstGeom>
        </p:spPr>
        <p:txBody>
          <a:bodyPr wrap="square">
            <a:spAutoFit/>
          </a:bodyPr>
          <a:lstStyle/>
          <a:p>
            <a:r>
              <a:rPr lang="en-GB" sz="2000" dirty="0"/>
              <a:t>Rochdale AFC Academy have a fantastic link with Liverpool Schoolboys Association, often providing Liverpool based players with opportunities to join the club having signed a number of players over the past two seasons. Liverpool Schoolboys coaches are invited to coach education and CPD events at the club as well as organising matches throughout the season. </a:t>
            </a:r>
          </a:p>
          <a:p>
            <a:endParaRPr lang="en-GB" sz="2000" dirty="0"/>
          </a:p>
          <a:p>
            <a:r>
              <a:rPr lang="en-GB" sz="2000" dirty="0"/>
              <a:t>The Academy also have links with schoolboys associations around the Greater Manchester, with numerous players throughout the Academy representing their schoolboys sides.</a:t>
            </a:r>
            <a:endParaRPr lang="en-US" sz="2000" dirty="0"/>
          </a:p>
        </p:txBody>
      </p:sp>
    </p:spTree>
    <p:extLst>
      <p:ext uri="{BB962C8B-B14F-4D97-AF65-F5344CB8AC3E}">
        <p14:creationId xmlns:p14="http://schemas.microsoft.com/office/powerpoint/2010/main" val="13714824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29</a:t>
            </a:fld>
            <a:endParaRPr lang="en-GB"/>
          </a:p>
        </p:txBody>
      </p:sp>
      <p:sp>
        <p:nvSpPr>
          <p:cNvPr id="16386" name="Rectangle 4"/>
          <p:cNvSpPr>
            <a:spLocks noChangeArrowheads="1"/>
          </p:cNvSpPr>
          <p:nvPr/>
        </p:nvSpPr>
        <p:spPr bwMode="auto">
          <a:xfrm>
            <a:off x="1219943" y="488218"/>
            <a:ext cx="9709133" cy="891911"/>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4800" dirty="0">
                <a:latin typeface="Calibri" pitchFamily="34" charset="0"/>
                <a:cs typeface="Times New Roman" pitchFamily="18" charset="0"/>
              </a:rPr>
              <a:t>Understanding of Gifted and Talented </a:t>
            </a:r>
          </a:p>
        </p:txBody>
      </p:sp>
      <p:sp>
        <p:nvSpPr>
          <p:cNvPr id="2" name="Rectangle 1"/>
          <p:cNvSpPr/>
          <p:nvPr/>
        </p:nvSpPr>
        <p:spPr>
          <a:xfrm>
            <a:off x="1219943" y="1737523"/>
            <a:ext cx="9015660" cy="2308324"/>
          </a:xfrm>
          <a:prstGeom prst="rect">
            <a:avLst/>
          </a:prstGeom>
        </p:spPr>
        <p:txBody>
          <a:bodyPr wrap="square">
            <a:spAutoFit/>
          </a:bodyPr>
          <a:lstStyle/>
          <a:p>
            <a:r>
              <a:rPr lang="en-GB" dirty="0"/>
              <a:t>The club‘s understanding around Gifted and Talented Players are “players who have the potential to develop beyond what is expected at their age.”</a:t>
            </a:r>
          </a:p>
          <a:p>
            <a:endParaRPr lang="en-GB" dirty="0"/>
          </a:p>
          <a:p>
            <a:r>
              <a:rPr lang="en-GB" dirty="0"/>
              <a:t>The scouts as part of their new CPD will be viewing and observing Academy fixtures to have a greater understanding of current players. This will enhance and further the scouting decisions and also when thinking about when recruiting for a certain age group would it prevent excelling a Gifted and Talented player from below. The scouts will be encouraged to find players who have the potential to be Gifted and Talented. </a:t>
            </a:r>
            <a:endParaRPr lang="en-US" dirty="0"/>
          </a:p>
        </p:txBody>
      </p:sp>
    </p:spTree>
    <p:extLst>
      <p:ext uri="{BB962C8B-B14F-4D97-AF65-F5344CB8AC3E}">
        <p14:creationId xmlns:p14="http://schemas.microsoft.com/office/powerpoint/2010/main" val="1603054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3</a:t>
            </a:fld>
            <a:endParaRPr lang="en-GB"/>
          </a:p>
        </p:txBody>
      </p:sp>
      <p:sp>
        <p:nvSpPr>
          <p:cNvPr id="16386" name="Rectangle 4"/>
          <p:cNvSpPr>
            <a:spLocks noChangeArrowheads="1"/>
          </p:cNvSpPr>
          <p:nvPr/>
        </p:nvSpPr>
        <p:spPr bwMode="auto">
          <a:xfrm>
            <a:off x="1002206" y="0"/>
            <a:ext cx="5665590" cy="1558312"/>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8800" dirty="0">
                <a:latin typeface="Calibri" pitchFamily="34" charset="0"/>
                <a:cs typeface="Times New Roman" pitchFamily="18" charset="0"/>
              </a:rPr>
              <a:t>Age Specific</a:t>
            </a:r>
          </a:p>
        </p:txBody>
      </p:sp>
      <p:sp>
        <p:nvSpPr>
          <p:cNvPr id="2" name="Rectangle 1"/>
          <p:cNvSpPr/>
          <p:nvPr/>
        </p:nvSpPr>
        <p:spPr>
          <a:xfrm>
            <a:off x="1002206" y="2197160"/>
            <a:ext cx="9015660" cy="4524315"/>
          </a:xfrm>
          <a:prstGeom prst="rect">
            <a:avLst/>
          </a:prstGeom>
        </p:spPr>
        <p:txBody>
          <a:bodyPr wrap="square">
            <a:spAutoFit/>
          </a:bodyPr>
          <a:lstStyle/>
          <a:p>
            <a:r>
              <a:rPr lang="en-GB" dirty="0"/>
              <a:t>U7 &amp; U8s – A high performing Pre academy operated by Academy coaches and aimed at creating a new U9s age group every year.</a:t>
            </a:r>
          </a:p>
          <a:p>
            <a:endParaRPr lang="en-GB" dirty="0"/>
          </a:p>
          <a:p>
            <a:r>
              <a:rPr lang="en-GB" dirty="0"/>
              <a:t>Links with community programmes and initiatives plus Rochdale Schools Cup to recruit and develop players between 7-11</a:t>
            </a:r>
          </a:p>
          <a:p>
            <a:endParaRPr lang="en-GB" dirty="0"/>
          </a:p>
          <a:p>
            <a:r>
              <a:rPr lang="en-GB" dirty="0"/>
              <a:t>Development Centres in Wythenshawe (7-11) and Ormskirk (9-12) aimed at developing players into our lower age groups</a:t>
            </a:r>
          </a:p>
          <a:p>
            <a:endParaRPr lang="en-GB" dirty="0"/>
          </a:p>
          <a:p>
            <a:r>
              <a:rPr lang="en-GB" dirty="0"/>
              <a:t>Development Centres across the 13-16 age groups based in Hyde but under Rochdale AFC name to form and create pathways into academy.</a:t>
            </a:r>
          </a:p>
          <a:p>
            <a:endParaRPr lang="en-GB" dirty="0"/>
          </a:p>
          <a:p>
            <a:r>
              <a:rPr lang="en-GB" dirty="0"/>
              <a:t>Open Trials twice a year</a:t>
            </a:r>
          </a:p>
          <a:p>
            <a:endParaRPr lang="en-GB" dirty="0"/>
          </a:p>
          <a:p>
            <a:r>
              <a:rPr lang="en-GB" dirty="0"/>
              <a:t>Elite Development Squad- U17/U18 group with the aim of developing players good enough to join Youth Team while receiving an education.</a:t>
            </a:r>
          </a:p>
        </p:txBody>
      </p:sp>
    </p:spTree>
    <p:extLst>
      <p:ext uri="{BB962C8B-B14F-4D97-AF65-F5344CB8AC3E}">
        <p14:creationId xmlns:p14="http://schemas.microsoft.com/office/powerpoint/2010/main" val="10185141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30</a:t>
            </a:fld>
            <a:endParaRPr lang="en-GB"/>
          </a:p>
        </p:txBody>
      </p:sp>
      <p:sp>
        <p:nvSpPr>
          <p:cNvPr id="16386" name="Rectangle 4"/>
          <p:cNvSpPr>
            <a:spLocks noChangeArrowheads="1"/>
          </p:cNvSpPr>
          <p:nvPr/>
        </p:nvSpPr>
        <p:spPr bwMode="auto">
          <a:xfrm>
            <a:off x="222086" y="382384"/>
            <a:ext cx="10970247" cy="1732205"/>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4400" dirty="0">
                <a:latin typeface="Calibri" pitchFamily="34" charset="0"/>
                <a:cs typeface="Times New Roman" pitchFamily="18" charset="0"/>
              </a:rPr>
              <a:t>Strategy on internal assessment/benchmarking</a:t>
            </a:r>
          </a:p>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4400" dirty="0">
                <a:latin typeface="Calibri" pitchFamily="34" charset="0"/>
                <a:cs typeface="Times New Roman" pitchFamily="18" charset="0"/>
              </a:rPr>
              <a:t>Of players to inform external scouting</a:t>
            </a:r>
          </a:p>
        </p:txBody>
      </p:sp>
      <p:sp>
        <p:nvSpPr>
          <p:cNvPr id="2" name="Rectangle 1"/>
          <p:cNvSpPr/>
          <p:nvPr/>
        </p:nvSpPr>
        <p:spPr>
          <a:xfrm>
            <a:off x="222086" y="2151498"/>
            <a:ext cx="10162788" cy="3139321"/>
          </a:xfrm>
          <a:prstGeom prst="rect">
            <a:avLst/>
          </a:prstGeom>
        </p:spPr>
        <p:txBody>
          <a:bodyPr wrap="square">
            <a:spAutoFit/>
          </a:bodyPr>
          <a:lstStyle/>
          <a:p>
            <a:r>
              <a:rPr lang="en-GB" dirty="0"/>
              <a:t>The Academy Talent ID &amp; Recruitment department works very closely with the Coaching Team and Academy Management Team to produce a needs analysis strategy per season. This is reviewed regularly throughout each season to ensure all positions at all age groups are covered.</a:t>
            </a:r>
            <a:endParaRPr lang="en-US" dirty="0"/>
          </a:p>
          <a:p>
            <a:r>
              <a:rPr lang="en-GB" dirty="0"/>
              <a:t> </a:t>
            </a:r>
            <a:endParaRPr lang="en-US" dirty="0"/>
          </a:p>
          <a:p>
            <a:r>
              <a:rPr lang="en-GB" dirty="0"/>
              <a:t>This is aligned to the Academy Performance Targets together with the Position Specific Player Profiles.</a:t>
            </a:r>
            <a:endParaRPr lang="en-US" dirty="0"/>
          </a:p>
          <a:p>
            <a:r>
              <a:rPr lang="en-GB" dirty="0"/>
              <a:t> </a:t>
            </a:r>
            <a:endParaRPr lang="en-US" dirty="0"/>
          </a:p>
          <a:p>
            <a:r>
              <a:rPr lang="en-GB" dirty="0"/>
              <a:t>Any requests for players are then handed to the relevant scouts for them to begin their identification process.</a:t>
            </a:r>
          </a:p>
          <a:p>
            <a:endParaRPr lang="en-GB" dirty="0"/>
          </a:p>
          <a:p>
            <a:endParaRPr lang="en-US" dirty="0"/>
          </a:p>
        </p:txBody>
      </p:sp>
      <p:sp>
        <p:nvSpPr>
          <p:cNvPr id="5" name="Rectangle 4"/>
          <p:cNvSpPr/>
          <p:nvPr/>
        </p:nvSpPr>
        <p:spPr>
          <a:xfrm>
            <a:off x="222086" y="4909364"/>
            <a:ext cx="9015660" cy="1754326"/>
          </a:xfrm>
          <a:prstGeom prst="rect">
            <a:avLst/>
          </a:prstGeom>
        </p:spPr>
        <p:txBody>
          <a:bodyPr wrap="square">
            <a:spAutoFit/>
          </a:bodyPr>
          <a:lstStyle/>
          <a:p>
            <a:r>
              <a:rPr lang="en-GB" dirty="0"/>
              <a:t>The Academy uses a 4 cornered approach to assessing potential players. </a:t>
            </a:r>
          </a:p>
          <a:p>
            <a:endParaRPr lang="en-GB" dirty="0"/>
          </a:p>
          <a:p>
            <a:r>
              <a:rPr lang="en-GB" dirty="0"/>
              <a:t>This consists of a 5 point scoring system for each area and the club’s non negotiables of Compete/Press/Run/Contact/Retain – see attached</a:t>
            </a:r>
          </a:p>
          <a:p>
            <a:endParaRPr lang="en-GB" dirty="0"/>
          </a:p>
          <a:p>
            <a:r>
              <a:rPr lang="en-GB" dirty="0"/>
              <a:t>These are linked to the internal 6/12 week reviews</a:t>
            </a:r>
            <a:endParaRPr lang="en-US" dirty="0"/>
          </a:p>
        </p:txBody>
      </p:sp>
    </p:spTree>
    <p:extLst>
      <p:ext uri="{BB962C8B-B14F-4D97-AF65-F5344CB8AC3E}">
        <p14:creationId xmlns:p14="http://schemas.microsoft.com/office/powerpoint/2010/main" val="40405201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31</a:t>
            </a:fld>
            <a:endParaRPr lang="en-GB"/>
          </a:p>
        </p:txBody>
      </p:sp>
      <p:sp>
        <p:nvSpPr>
          <p:cNvPr id="16386" name="Rectangle 4"/>
          <p:cNvSpPr>
            <a:spLocks noChangeArrowheads="1"/>
          </p:cNvSpPr>
          <p:nvPr/>
        </p:nvSpPr>
        <p:spPr bwMode="auto">
          <a:xfrm>
            <a:off x="267443" y="427741"/>
            <a:ext cx="10573664" cy="3335272"/>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8800" dirty="0">
                <a:latin typeface="Calibri" pitchFamily="34" charset="0"/>
                <a:cs typeface="Times New Roman" pitchFamily="18" charset="0"/>
              </a:rPr>
              <a:t>Link the player profiles</a:t>
            </a:r>
          </a:p>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8800" dirty="0">
                <a:latin typeface="Calibri" pitchFamily="34" charset="0"/>
                <a:cs typeface="Times New Roman" pitchFamily="18" charset="0"/>
              </a:rPr>
              <a:t>Into scouting process</a:t>
            </a:r>
          </a:p>
        </p:txBody>
      </p:sp>
      <p:sp>
        <p:nvSpPr>
          <p:cNvPr id="2" name="Rectangle 1"/>
          <p:cNvSpPr/>
          <p:nvPr/>
        </p:nvSpPr>
        <p:spPr>
          <a:xfrm>
            <a:off x="381318" y="3929422"/>
            <a:ext cx="9015660" cy="2031325"/>
          </a:xfrm>
          <a:prstGeom prst="rect">
            <a:avLst/>
          </a:prstGeom>
        </p:spPr>
        <p:txBody>
          <a:bodyPr wrap="square">
            <a:spAutoFit/>
          </a:bodyPr>
          <a:lstStyle/>
          <a:p>
            <a:r>
              <a:rPr lang="en-GB" dirty="0"/>
              <a:t>The Academy uses a 4 cornered approach to assessing potential players. </a:t>
            </a:r>
          </a:p>
          <a:p>
            <a:endParaRPr lang="en-GB" dirty="0"/>
          </a:p>
          <a:p>
            <a:r>
              <a:rPr lang="en-GB" dirty="0"/>
              <a:t>This consists of a 5 point scoring system for each area and the club’s non negotiables of Compete/Press/Run/Contact/Retain. This provides an overall assessment which is carefully reviewed before trial – see attached</a:t>
            </a:r>
          </a:p>
          <a:p>
            <a:endParaRPr lang="en-GB" dirty="0"/>
          </a:p>
          <a:p>
            <a:r>
              <a:rPr lang="en-GB" dirty="0"/>
              <a:t>These are linked to the internal 6/12 week reviews</a:t>
            </a:r>
            <a:endParaRPr lang="en-US" dirty="0"/>
          </a:p>
        </p:txBody>
      </p:sp>
    </p:spTree>
    <p:extLst>
      <p:ext uri="{BB962C8B-B14F-4D97-AF65-F5344CB8AC3E}">
        <p14:creationId xmlns:p14="http://schemas.microsoft.com/office/powerpoint/2010/main" val="22162483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32</a:t>
            </a:fld>
            <a:endParaRPr lang="en-GB"/>
          </a:p>
        </p:txBody>
      </p:sp>
      <p:sp>
        <p:nvSpPr>
          <p:cNvPr id="16386" name="Rectangle 4"/>
          <p:cNvSpPr>
            <a:spLocks noChangeArrowheads="1"/>
          </p:cNvSpPr>
          <p:nvPr/>
        </p:nvSpPr>
        <p:spPr bwMode="auto">
          <a:xfrm>
            <a:off x="1219943" y="488218"/>
            <a:ext cx="7985263" cy="1091837"/>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6000" dirty="0">
                <a:latin typeface="Calibri" pitchFamily="34" charset="0"/>
                <a:cs typeface="Times New Roman" pitchFamily="18" charset="0"/>
              </a:rPr>
              <a:t>Flexibility of Trial Process</a:t>
            </a:r>
          </a:p>
        </p:txBody>
      </p:sp>
      <p:sp>
        <p:nvSpPr>
          <p:cNvPr id="2" name="Rectangle 1"/>
          <p:cNvSpPr/>
          <p:nvPr/>
        </p:nvSpPr>
        <p:spPr>
          <a:xfrm>
            <a:off x="1219943" y="1949190"/>
            <a:ext cx="9015660" cy="4247317"/>
          </a:xfrm>
          <a:prstGeom prst="rect">
            <a:avLst/>
          </a:prstGeom>
        </p:spPr>
        <p:txBody>
          <a:bodyPr wrap="square">
            <a:spAutoFit/>
          </a:bodyPr>
          <a:lstStyle/>
          <a:p>
            <a:r>
              <a:rPr lang="en-GB" dirty="0"/>
              <a:t>The trial process of players within our Academy ensures players are given the maximum opportunity to gain a contract. </a:t>
            </a:r>
          </a:p>
          <a:p>
            <a:endParaRPr lang="en-GB" dirty="0"/>
          </a:p>
          <a:p>
            <a:r>
              <a:rPr lang="en-GB" dirty="0"/>
              <a:t>Once players come into our environment we look to make a decision very quickly to either offer a contract, put them on a trialist contract, or inform them that their trial wont be taken any further.</a:t>
            </a:r>
          </a:p>
          <a:p>
            <a:endParaRPr lang="en-GB" dirty="0"/>
          </a:p>
          <a:p>
            <a:r>
              <a:rPr lang="en-GB" dirty="0"/>
              <a:t>The trial may be extended if a decision is borderline, or if an injury or other mitigating circumstance has occurred.</a:t>
            </a:r>
          </a:p>
          <a:p>
            <a:endParaRPr lang="en-GB" dirty="0"/>
          </a:p>
          <a:p>
            <a:r>
              <a:rPr lang="en-GB" dirty="0"/>
              <a:t>With this process we look to offer them our development centre in order to keep them within our system and offer opportunities in the future to rejoin our academy set up. </a:t>
            </a:r>
          </a:p>
          <a:p>
            <a:endParaRPr lang="en-GB" dirty="0"/>
          </a:p>
          <a:p>
            <a:r>
              <a:rPr lang="en-GB" dirty="0"/>
              <a:t>We want to have an “open door” approach where players who initially may not be at the required level have an opportunity to rejoin our academy set up in the future. </a:t>
            </a:r>
            <a:endParaRPr lang="en-US" dirty="0"/>
          </a:p>
        </p:txBody>
      </p:sp>
    </p:spTree>
    <p:extLst>
      <p:ext uri="{BB962C8B-B14F-4D97-AF65-F5344CB8AC3E}">
        <p14:creationId xmlns:p14="http://schemas.microsoft.com/office/powerpoint/2010/main" val="31304087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33</a:t>
            </a:fld>
            <a:endParaRPr lang="en-GB"/>
          </a:p>
        </p:txBody>
      </p:sp>
      <p:sp>
        <p:nvSpPr>
          <p:cNvPr id="16386" name="Rectangle 4"/>
          <p:cNvSpPr>
            <a:spLocks noChangeArrowheads="1"/>
          </p:cNvSpPr>
          <p:nvPr/>
        </p:nvSpPr>
        <p:spPr bwMode="auto">
          <a:xfrm>
            <a:off x="506634" y="453928"/>
            <a:ext cx="9751196" cy="1091837"/>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6000" dirty="0">
                <a:latin typeface="Calibri" pitchFamily="34" charset="0"/>
                <a:cs typeface="Times New Roman" pitchFamily="18" charset="0"/>
              </a:rPr>
              <a:t>Exit Strategy/feedback process</a:t>
            </a:r>
          </a:p>
        </p:txBody>
      </p:sp>
      <p:sp>
        <p:nvSpPr>
          <p:cNvPr id="6" name="TextBox 5">
            <a:extLst>
              <a:ext uri="{FF2B5EF4-FFF2-40B4-BE49-F238E27FC236}">
                <a16:creationId xmlns:a16="http://schemas.microsoft.com/office/drawing/2014/main" id="{5A3CA190-AA79-0E4D-853F-94DA388B79C5}"/>
              </a:ext>
            </a:extLst>
          </p:cNvPr>
          <p:cNvSpPr txBox="1"/>
          <p:nvPr/>
        </p:nvSpPr>
        <p:spPr>
          <a:xfrm>
            <a:off x="506634" y="2494455"/>
            <a:ext cx="11520714" cy="646331"/>
          </a:xfrm>
          <a:prstGeom prst="rect">
            <a:avLst/>
          </a:prstGeom>
          <a:noFill/>
        </p:spPr>
        <p:txBody>
          <a:bodyPr wrap="square">
            <a:spAutoFit/>
          </a:bodyPr>
          <a:lstStyle/>
          <a:p>
            <a:pPr algn="l"/>
            <a:r>
              <a:rPr lang="en-GB" b="0" i="0" dirty="0">
                <a:solidFill>
                  <a:srgbClr val="000000"/>
                </a:solidFill>
                <a:effectLst/>
                <a:ea typeface="Arial" charset="0"/>
              </a:rPr>
              <a:t>The Academy has a 4 cornered feedback form and letter aligned to the internal/external assessment process and 6/12 week reviews – see attached on audit tool</a:t>
            </a:r>
          </a:p>
        </p:txBody>
      </p:sp>
    </p:spTree>
    <p:extLst>
      <p:ext uri="{BB962C8B-B14F-4D97-AF65-F5344CB8AC3E}">
        <p14:creationId xmlns:p14="http://schemas.microsoft.com/office/powerpoint/2010/main" val="7894142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34</a:t>
            </a:fld>
            <a:endParaRPr lang="en-GB"/>
          </a:p>
        </p:txBody>
      </p:sp>
      <p:sp>
        <p:nvSpPr>
          <p:cNvPr id="16386" name="Rectangle 4"/>
          <p:cNvSpPr>
            <a:spLocks noChangeArrowheads="1"/>
          </p:cNvSpPr>
          <p:nvPr/>
        </p:nvSpPr>
        <p:spPr bwMode="auto">
          <a:xfrm>
            <a:off x="519266" y="502262"/>
            <a:ext cx="10054484" cy="2131866"/>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5400" dirty="0">
                <a:latin typeface="Calibri" pitchFamily="34" charset="0"/>
                <a:cs typeface="Times New Roman" pitchFamily="18" charset="0"/>
              </a:rPr>
              <a:t>Trialist assessment form aligned to </a:t>
            </a:r>
          </a:p>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5400" dirty="0">
                <a:latin typeface="Calibri" pitchFamily="34" charset="0"/>
                <a:cs typeface="Times New Roman" pitchFamily="18" charset="0"/>
              </a:rPr>
              <a:t>Scout assessment form</a:t>
            </a:r>
          </a:p>
        </p:txBody>
      </p:sp>
      <p:sp>
        <p:nvSpPr>
          <p:cNvPr id="5" name="Rectangle 4"/>
          <p:cNvSpPr/>
          <p:nvPr/>
        </p:nvSpPr>
        <p:spPr>
          <a:xfrm>
            <a:off x="519266" y="3611054"/>
            <a:ext cx="9015660" cy="2308324"/>
          </a:xfrm>
          <a:prstGeom prst="rect">
            <a:avLst/>
          </a:prstGeom>
        </p:spPr>
        <p:txBody>
          <a:bodyPr wrap="square">
            <a:spAutoFit/>
          </a:bodyPr>
          <a:lstStyle/>
          <a:p>
            <a:r>
              <a:rPr lang="en-GB" dirty="0"/>
              <a:t>The Academy uses a 4 cornered approach to assessing potential players. </a:t>
            </a:r>
          </a:p>
          <a:p>
            <a:endParaRPr lang="en-GB" dirty="0"/>
          </a:p>
          <a:p>
            <a:r>
              <a:rPr lang="en-GB" dirty="0"/>
              <a:t>This is consistent to reviews, coaching and scouting</a:t>
            </a:r>
          </a:p>
          <a:p>
            <a:endParaRPr lang="en-GB" dirty="0"/>
          </a:p>
          <a:p>
            <a:r>
              <a:rPr lang="en-GB" dirty="0"/>
              <a:t>This consists of a 5 point scoring system for each area and the club’s non negotiables of Compete/Press/Run/Contact/Retain – see attached</a:t>
            </a:r>
          </a:p>
          <a:p>
            <a:endParaRPr lang="en-GB" dirty="0"/>
          </a:p>
          <a:p>
            <a:r>
              <a:rPr lang="en-GB" dirty="0"/>
              <a:t>These are linked to the internal 6/12 week reviews</a:t>
            </a:r>
            <a:endParaRPr lang="en-US" dirty="0"/>
          </a:p>
        </p:txBody>
      </p:sp>
    </p:spTree>
    <p:extLst>
      <p:ext uri="{BB962C8B-B14F-4D97-AF65-F5344CB8AC3E}">
        <p14:creationId xmlns:p14="http://schemas.microsoft.com/office/powerpoint/2010/main" val="23130422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35</a:t>
            </a:fld>
            <a:endParaRPr lang="en-GB"/>
          </a:p>
        </p:txBody>
      </p:sp>
      <p:sp>
        <p:nvSpPr>
          <p:cNvPr id="16386" name="Rectangle 4"/>
          <p:cNvSpPr>
            <a:spLocks noChangeArrowheads="1"/>
          </p:cNvSpPr>
          <p:nvPr/>
        </p:nvSpPr>
        <p:spPr bwMode="auto">
          <a:xfrm>
            <a:off x="1219943" y="488218"/>
            <a:ext cx="9585124" cy="2281907"/>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6000" dirty="0">
                <a:latin typeface="Calibri" pitchFamily="34" charset="0"/>
                <a:cs typeface="Times New Roman" pitchFamily="18" charset="0"/>
              </a:rPr>
              <a:t>Systematic profiling approach </a:t>
            </a:r>
          </a:p>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6000" dirty="0">
                <a:latin typeface="Calibri" pitchFamily="34" charset="0"/>
                <a:cs typeface="Times New Roman" pitchFamily="18" charset="0"/>
              </a:rPr>
              <a:t>when assessing players</a:t>
            </a:r>
          </a:p>
        </p:txBody>
      </p:sp>
      <p:sp>
        <p:nvSpPr>
          <p:cNvPr id="2" name="Rectangle 1"/>
          <p:cNvSpPr/>
          <p:nvPr/>
        </p:nvSpPr>
        <p:spPr>
          <a:xfrm>
            <a:off x="1219943" y="2947046"/>
            <a:ext cx="9015660" cy="1754326"/>
          </a:xfrm>
          <a:prstGeom prst="rect">
            <a:avLst/>
          </a:prstGeom>
        </p:spPr>
        <p:txBody>
          <a:bodyPr wrap="square">
            <a:spAutoFit/>
          </a:bodyPr>
          <a:lstStyle/>
          <a:p>
            <a:endParaRPr lang="en-GB" dirty="0"/>
          </a:p>
          <a:p>
            <a:endParaRPr lang="en-GB" dirty="0"/>
          </a:p>
          <a:p>
            <a:r>
              <a:rPr lang="en-GB" dirty="0"/>
              <a:t>This will be enhanced for the forthcoming season with the new CPD for </a:t>
            </a:r>
            <a:r>
              <a:rPr lang="en-GB" dirty="0">
                <a:latin typeface="Arial" panose="020B0604020202020204" pitchFamily="34" charset="0"/>
                <a:ea typeface="Times New Roman" panose="02020603050405020304" pitchFamily="18" charset="0"/>
              </a:rPr>
              <a:t>Scouts/Spotters</a:t>
            </a:r>
            <a:r>
              <a:rPr lang="en-GB" dirty="0"/>
              <a:t> (slide 39) where the understanding between the scouting network and the coaching network will become clearer as the scouts become more educated in the way that the club works with philosophy and traits of the club at the forefront of this.</a:t>
            </a:r>
            <a:endParaRPr lang="en-US" dirty="0"/>
          </a:p>
        </p:txBody>
      </p:sp>
    </p:spTree>
    <p:extLst>
      <p:ext uri="{BB962C8B-B14F-4D97-AF65-F5344CB8AC3E}">
        <p14:creationId xmlns:p14="http://schemas.microsoft.com/office/powerpoint/2010/main" val="4129336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36</a:t>
            </a:fld>
            <a:endParaRPr lang="en-GB"/>
          </a:p>
        </p:txBody>
      </p:sp>
      <p:sp>
        <p:nvSpPr>
          <p:cNvPr id="16386" name="Rectangle 4"/>
          <p:cNvSpPr>
            <a:spLocks noChangeArrowheads="1"/>
          </p:cNvSpPr>
          <p:nvPr/>
        </p:nvSpPr>
        <p:spPr bwMode="auto">
          <a:xfrm>
            <a:off x="1219943" y="488218"/>
            <a:ext cx="10336869" cy="2344231"/>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6000" dirty="0">
                <a:latin typeface="Calibri" pitchFamily="34" charset="0"/>
                <a:cs typeface="Times New Roman" pitchFamily="18" charset="0"/>
              </a:rPr>
              <a:t>Multi-disciplinary approach in</a:t>
            </a:r>
          </a:p>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6000" dirty="0">
                <a:latin typeface="Calibri" pitchFamily="34" charset="0"/>
                <a:cs typeface="Times New Roman" pitchFamily="18" charset="0"/>
              </a:rPr>
              <a:t>Decision making on recruitment</a:t>
            </a:r>
          </a:p>
        </p:txBody>
      </p:sp>
      <p:sp>
        <p:nvSpPr>
          <p:cNvPr id="2" name="Rectangle 1"/>
          <p:cNvSpPr/>
          <p:nvPr/>
        </p:nvSpPr>
        <p:spPr>
          <a:xfrm>
            <a:off x="966539" y="2832449"/>
            <a:ext cx="10070365" cy="3170099"/>
          </a:xfrm>
          <a:prstGeom prst="rect">
            <a:avLst/>
          </a:prstGeom>
        </p:spPr>
        <p:txBody>
          <a:bodyPr wrap="square">
            <a:spAutoFit/>
          </a:bodyPr>
          <a:lstStyle/>
          <a:p>
            <a:r>
              <a:rPr lang="en-GB" sz="2000" dirty="0"/>
              <a:t>A number of different departments are involved when making a decision on players who attend the Academy on trial.</a:t>
            </a:r>
          </a:p>
          <a:p>
            <a:endParaRPr lang="en-GB" sz="2000" dirty="0"/>
          </a:p>
          <a:p>
            <a:r>
              <a:rPr lang="en-GB" sz="2000" dirty="0"/>
              <a:t>The age group coach and phase lead have the most contact time with the player and will often give recommendations to Academy Manager who ultimately has the final decision on a player.</a:t>
            </a:r>
          </a:p>
          <a:p>
            <a:endParaRPr lang="en-GB" sz="2000" dirty="0"/>
          </a:p>
          <a:p>
            <a:r>
              <a:rPr lang="en-GB" sz="2000" dirty="0"/>
              <a:t>In some circumstances the Sport Science department and Medical department are asked for assistance in making a decision on a player to ensure that the correct decision on the player is made.</a:t>
            </a:r>
            <a:endParaRPr lang="en-US" sz="2000" dirty="0"/>
          </a:p>
        </p:txBody>
      </p:sp>
    </p:spTree>
    <p:extLst>
      <p:ext uri="{BB962C8B-B14F-4D97-AF65-F5344CB8AC3E}">
        <p14:creationId xmlns:p14="http://schemas.microsoft.com/office/powerpoint/2010/main" val="18989461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37</a:t>
            </a:fld>
            <a:endParaRPr lang="en-GB"/>
          </a:p>
        </p:txBody>
      </p:sp>
      <p:sp>
        <p:nvSpPr>
          <p:cNvPr id="16386" name="Rectangle 4"/>
          <p:cNvSpPr>
            <a:spLocks noChangeArrowheads="1"/>
          </p:cNvSpPr>
          <p:nvPr/>
        </p:nvSpPr>
        <p:spPr bwMode="auto">
          <a:xfrm>
            <a:off x="1219943" y="488218"/>
            <a:ext cx="9755684" cy="2344231"/>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6000" dirty="0">
                <a:latin typeface="Calibri" pitchFamily="34" charset="0"/>
                <a:cs typeface="Times New Roman" pitchFamily="18" charset="0"/>
              </a:rPr>
              <a:t>Manage Talent Pathway within</a:t>
            </a:r>
          </a:p>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6000" dirty="0">
                <a:latin typeface="Calibri" pitchFamily="34" charset="0"/>
                <a:cs typeface="Times New Roman" pitchFamily="18" charset="0"/>
              </a:rPr>
              <a:t>The Academy</a:t>
            </a:r>
          </a:p>
        </p:txBody>
      </p:sp>
      <p:sp>
        <p:nvSpPr>
          <p:cNvPr id="2" name="Rectangle 1"/>
          <p:cNvSpPr/>
          <p:nvPr/>
        </p:nvSpPr>
        <p:spPr>
          <a:xfrm>
            <a:off x="923244" y="2832449"/>
            <a:ext cx="10862703" cy="2246769"/>
          </a:xfrm>
          <a:prstGeom prst="rect">
            <a:avLst/>
          </a:prstGeom>
        </p:spPr>
        <p:txBody>
          <a:bodyPr wrap="square">
            <a:spAutoFit/>
          </a:bodyPr>
          <a:lstStyle/>
          <a:p>
            <a:r>
              <a:rPr lang="en-GB" sz="2000" dirty="0"/>
              <a:t>The Academy has begun formulating a database of players on PMA who have been scouted.</a:t>
            </a:r>
          </a:p>
          <a:p>
            <a:r>
              <a:rPr lang="en-GB" sz="2000" dirty="0"/>
              <a:t>Reports are sent by the scouts to </a:t>
            </a:r>
            <a:r>
              <a:rPr lang="en-GB" sz="2000" dirty="0" err="1"/>
              <a:t>HoR</a:t>
            </a:r>
            <a:r>
              <a:rPr lang="en-GB" sz="2000" dirty="0"/>
              <a:t> or Operations to input and upload onto the database. This will allow us to be able to keep tabs on certain players and identify what teams that they come from which will assist in the links with local grassroots clubs.</a:t>
            </a:r>
          </a:p>
          <a:p>
            <a:endParaRPr lang="en-GB" sz="2000" dirty="0"/>
          </a:p>
          <a:p>
            <a:r>
              <a:rPr lang="en-GB" sz="2000" dirty="0"/>
              <a:t>All </a:t>
            </a:r>
            <a:r>
              <a:rPr lang="en-GB" sz="2000" dirty="0">
                <a:latin typeface="Arial" panose="020B0604020202020204" pitchFamily="34" charset="0"/>
                <a:ea typeface="Times New Roman" panose="02020603050405020304" pitchFamily="18" charset="0"/>
              </a:rPr>
              <a:t>Scouts/Spotters</a:t>
            </a:r>
            <a:r>
              <a:rPr lang="en-GB" sz="2000" dirty="0"/>
              <a:t> will undergo training to be able to upload themselves so all scouts have access and get target certain age groups and players based on previous scouting also.</a:t>
            </a:r>
          </a:p>
        </p:txBody>
      </p:sp>
    </p:spTree>
    <p:extLst>
      <p:ext uri="{BB962C8B-B14F-4D97-AF65-F5344CB8AC3E}">
        <p14:creationId xmlns:p14="http://schemas.microsoft.com/office/powerpoint/2010/main" val="29355010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38</a:t>
            </a:fld>
            <a:endParaRPr lang="en-GB"/>
          </a:p>
        </p:txBody>
      </p:sp>
      <p:sp>
        <p:nvSpPr>
          <p:cNvPr id="16386" name="Rectangle 4"/>
          <p:cNvSpPr>
            <a:spLocks noChangeArrowheads="1"/>
          </p:cNvSpPr>
          <p:nvPr/>
        </p:nvSpPr>
        <p:spPr bwMode="auto">
          <a:xfrm>
            <a:off x="968990" y="2504347"/>
            <a:ext cx="9677586" cy="1191801"/>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6600" dirty="0">
                <a:latin typeface="Calibri" pitchFamily="34" charset="0"/>
                <a:cs typeface="Times New Roman" pitchFamily="18" charset="0"/>
              </a:rPr>
              <a:t>Phase by Phase Progression</a:t>
            </a:r>
          </a:p>
        </p:txBody>
      </p:sp>
      <p:sp>
        <p:nvSpPr>
          <p:cNvPr id="2" name="Rectangle 1"/>
          <p:cNvSpPr/>
          <p:nvPr/>
        </p:nvSpPr>
        <p:spPr>
          <a:xfrm>
            <a:off x="1059923" y="4203742"/>
            <a:ext cx="9015660" cy="1200329"/>
          </a:xfrm>
          <a:prstGeom prst="rect">
            <a:avLst/>
          </a:prstGeom>
        </p:spPr>
        <p:txBody>
          <a:bodyPr wrap="square">
            <a:spAutoFit/>
          </a:bodyPr>
          <a:lstStyle/>
          <a:p>
            <a:r>
              <a:rPr lang="en-US" dirty="0"/>
              <a:t>The Academy analyses when players entered the Academy.</a:t>
            </a:r>
          </a:p>
          <a:p>
            <a:endParaRPr lang="en-US" dirty="0"/>
          </a:p>
          <a:p>
            <a:r>
              <a:rPr lang="en-US" dirty="0"/>
              <a:t>This highlights the success of the Talent ID scouting system from amateur football and the success of the Academy retention.</a:t>
            </a:r>
          </a:p>
        </p:txBody>
      </p:sp>
      <p:sp>
        <p:nvSpPr>
          <p:cNvPr id="5" name="Rectangle 4"/>
          <p:cNvSpPr>
            <a:spLocks noChangeArrowheads="1"/>
          </p:cNvSpPr>
          <p:nvPr/>
        </p:nvSpPr>
        <p:spPr bwMode="auto">
          <a:xfrm>
            <a:off x="1059923" y="213010"/>
            <a:ext cx="10521278" cy="2344231"/>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6000" dirty="0">
                <a:latin typeface="Calibri" pitchFamily="34" charset="0"/>
                <a:cs typeface="Times New Roman" pitchFamily="18" charset="0"/>
              </a:rPr>
              <a:t>Record of player movement from</a:t>
            </a:r>
          </a:p>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6000" dirty="0">
                <a:latin typeface="Calibri" pitchFamily="34" charset="0"/>
                <a:cs typeface="Times New Roman" pitchFamily="18" charset="0"/>
              </a:rPr>
              <a:t>And to Amateur Football &amp;</a:t>
            </a:r>
          </a:p>
        </p:txBody>
      </p:sp>
    </p:spTree>
    <p:extLst>
      <p:ext uri="{BB962C8B-B14F-4D97-AF65-F5344CB8AC3E}">
        <p14:creationId xmlns:p14="http://schemas.microsoft.com/office/powerpoint/2010/main" val="30075552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39</a:t>
            </a:fld>
            <a:endParaRPr lang="en-GB"/>
          </a:p>
        </p:txBody>
      </p:sp>
      <p:sp>
        <p:nvSpPr>
          <p:cNvPr id="16386" name="Rectangle 4"/>
          <p:cNvSpPr>
            <a:spLocks noChangeArrowheads="1"/>
          </p:cNvSpPr>
          <p:nvPr/>
        </p:nvSpPr>
        <p:spPr bwMode="auto">
          <a:xfrm>
            <a:off x="1219943" y="488218"/>
            <a:ext cx="8920199" cy="1558312"/>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8800" dirty="0">
                <a:latin typeface="Calibri" pitchFamily="34" charset="0"/>
                <a:cs typeface="Times New Roman" pitchFamily="18" charset="0"/>
              </a:rPr>
              <a:t>Scouting Education</a:t>
            </a:r>
          </a:p>
        </p:txBody>
      </p:sp>
      <p:sp>
        <p:nvSpPr>
          <p:cNvPr id="2" name="Rectangle 1"/>
          <p:cNvSpPr/>
          <p:nvPr/>
        </p:nvSpPr>
        <p:spPr>
          <a:xfrm>
            <a:off x="966540" y="2251570"/>
            <a:ext cx="9949412" cy="4093428"/>
          </a:xfrm>
          <a:prstGeom prst="rect">
            <a:avLst/>
          </a:prstGeom>
        </p:spPr>
        <p:txBody>
          <a:bodyPr wrap="square">
            <a:spAutoFit/>
          </a:bodyPr>
          <a:lstStyle/>
          <a:p>
            <a:r>
              <a:rPr lang="en-GB" sz="2000" dirty="0"/>
              <a:t>All </a:t>
            </a:r>
            <a:r>
              <a:rPr lang="en-GB" sz="2000" dirty="0">
                <a:latin typeface="Arial" panose="020B0604020202020204" pitchFamily="34" charset="0"/>
                <a:ea typeface="Times New Roman" panose="02020603050405020304" pitchFamily="18" charset="0"/>
              </a:rPr>
              <a:t>Scouts/Spotters</a:t>
            </a:r>
            <a:r>
              <a:rPr lang="en-GB" sz="2000" dirty="0"/>
              <a:t> advised to complete FA Talent ID Level 1 online course</a:t>
            </a:r>
          </a:p>
          <a:p>
            <a:endParaRPr lang="en-GB" sz="2000" dirty="0"/>
          </a:p>
          <a:p>
            <a:r>
              <a:rPr lang="en-GB" sz="2000" dirty="0"/>
              <a:t>RAFC have recently requested a FA Talent ID L2 course and are awaiting a response.</a:t>
            </a:r>
          </a:p>
          <a:p>
            <a:endParaRPr lang="en-GB" sz="2000" dirty="0"/>
          </a:p>
          <a:p>
            <a:r>
              <a:rPr lang="en-GB" sz="2000" dirty="0"/>
              <a:t>The club has began to put together CPD days for our scouting network. This will include:</a:t>
            </a:r>
          </a:p>
          <a:p>
            <a:pPr marL="285750" indent="-285750">
              <a:buFont typeface="Arial" panose="020B0604020202020204" pitchFamily="34" charset="0"/>
              <a:buChar char="•"/>
            </a:pPr>
            <a:r>
              <a:rPr lang="en-GB" sz="2000" dirty="0"/>
              <a:t>Attendance at Rochdale Academy matches to view the current level of academy players</a:t>
            </a:r>
          </a:p>
          <a:p>
            <a:pPr marL="285750" indent="-285750">
              <a:buFont typeface="Arial" panose="020B0604020202020204" pitchFamily="34" charset="0"/>
              <a:buChar char="•"/>
            </a:pPr>
            <a:r>
              <a:rPr lang="en-GB" sz="2000" dirty="0"/>
              <a:t>CPD days to ensure all scouts are adhering to FA and club rules and regulations and that full understanding of what the club is after from players.</a:t>
            </a:r>
          </a:p>
          <a:p>
            <a:pPr marL="285750" indent="-285750">
              <a:buFont typeface="Arial" panose="020B0604020202020204" pitchFamily="34" charset="0"/>
              <a:buChar char="•"/>
            </a:pPr>
            <a:endParaRPr lang="en-GB" sz="2000" dirty="0"/>
          </a:p>
          <a:p>
            <a:r>
              <a:rPr lang="en-GB" sz="2000" dirty="0"/>
              <a:t>Application has been unsuccessful to the FA to internally host FA Talent ID qualifications and will keep persisting to ensure that the club can internally host this.</a:t>
            </a:r>
          </a:p>
        </p:txBody>
      </p:sp>
    </p:spTree>
    <p:extLst>
      <p:ext uri="{BB962C8B-B14F-4D97-AF65-F5344CB8AC3E}">
        <p14:creationId xmlns:p14="http://schemas.microsoft.com/office/powerpoint/2010/main" val="4228055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4</a:t>
            </a:fld>
            <a:endParaRPr lang="en-GB"/>
          </a:p>
        </p:txBody>
      </p:sp>
      <p:sp>
        <p:nvSpPr>
          <p:cNvPr id="16386" name="Rectangle 4"/>
          <p:cNvSpPr>
            <a:spLocks noChangeArrowheads="1"/>
          </p:cNvSpPr>
          <p:nvPr/>
        </p:nvSpPr>
        <p:spPr bwMode="auto">
          <a:xfrm>
            <a:off x="763266" y="216892"/>
            <a:ext cx="6649577" cy="1558312"/>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8800" dirty="0">
                <a:latin typeface="Calibri" pitchFamily="34" charset="0"/>
                <a:cs typeface="Times New Roman" pitchFamily="18" charset="0"/>
              </a:rPr>
              <a:t>Phase Specific</a:t>
            </a:r>
          </a:p>
        </p:txBody>
      </p:sp>
      <p:sp>
        <p:nvSpPr>
          <p:cNvPr id="2" name="Rectangle 1"/>
          <p:cNvSpPr/>
          <p:nvPr/>
        </p:nvSpPr>
        <p:spPr>
          <a:xfrm>
            <a:off x="763266" y="2292037"/>
            <a:ext cx="9015660" cy="3970318"/>
          </a:xfrm>
          <a:prstGeom prst="rect">
            <a:avLst/>
          </a:prstGeom>
        </p:spPr>
        <p:txBody>
          <a:bodyPr wrap="square">
            <a:spAutoFit/>
          </a:bodyPr>
          <a:lstStyle/>
          <a:p>
            <a:r>
              <a:rPr lang="en-GB" dirty="0"/>
              <a:t>Foundation phase - This phase has a Pre Academy at U7s/U8s to ensure that there is a smooth transition into U9s and Academy football. Development centres in Wythenshawe and Ormskirk helps to fill any gaps from these phase, plus a scouting network for these age groups. Links with schools and local clubs also assists in the phase specific.</a:t>
            </a:r>
          </a:p>
          <a:p>
            <a:endParaRPr lang="en-GB" dirty="0"/>
          </a:p>
          <a:p>
            <a:r>
              <a:rPr lang="en-GB" dirty="0"/>
              <a:t>Youth Development Phase- This phase has a development centre based at Hyde, which links closely with the Academy to provide players with opportunity to progress. Links with local schools and also schoolboys teams (Liverpool) plus a scouting network allows for the Youth Development Phase to be well recruited.</a:t>
            </a:r>
          </a:p>
          <a:p>
            <a:endParaRPr lang="en-GB" dirty="0"/>
          </a:p>
          <a:p>
            <a:r>
              <a:rPr lang="en-GB" dirty="0"/>
              <a:t>Professional Development Phase- Information from other Academies of players who have been released. Looking to promote own U16s where possible into Professional Development Phase.</a:t>
            </a:r>
          </a:p>
        </p:txBody>
      </p:sp>
    </p:spTree>
    <p:extLst>
      <p:ext uri="{BB962C8B-B14F-4D97-AF65-F5344CB8AC3E}">
        <p14:creationId xmlns:p14="http://schemas.microsoft.com/office/powerpoint/2010/main" val="575488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5</a:t>
            </a:fld>
            <a:endParaRPr lang="en-GB"/>
          </a:p>
        </p:txBody>
      </p:sp>
      <p:sp>
        <p:nvSpPr>
          <p:cNvPr id="16386" name="Rectangle 4"/>
          <p:cNvSpPr>
            <a:spLocks noChangeArrowheads="1"/>
          </p:cNvSpPr>
          <p:nvPr/>
        </p:nvSpPr>
        <p:spPr bwMode="auto">
          <a:xfrm>
            <a:off x="1007167" y="415210"/>
            <a:ext cx="8405500" cy="3335272"/>
          </a:xfrm>
          <a:prstGeom prst="rect">
            <a:avLst/>
          </a:prstGeom>
          <a:noFill/>
          <a:ln w="9525">
            <a:noFill/>
            <a:miter lim="800000"/>
            <a:headEnd/>
            <a:tailEnd/>
          </a:ln>
        </p:spPr>
        <p:txBody>
          <a:bodyPr wrap="squar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8800" dirty="0">
                <a:latin typeface="Calibri" pitchFamily="34" charset="0"/>
                <a:cs typeface="Times New Roman" pitchFamily="18" charset="0"/>
              </a:rPr>
              <a:t>Identification of </a:t>
            </a:r>
          </a:p>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8800" dirty="0">
                <a:latin typeface="Calibri" pitchFamily="34" charset="0"/>
                <a:cs typeface="Times New Roman" pitchFamily="18" charset="0"/>
              </a:rPr>
              <a:t>Target Groups</a:t>
            </a:r>
          </a:p>
        </p:txBody>
      </p:sp>
      <p:sp>
        <p:nvSpPr>
          <p:cNvPr id="2" name="Rectangle 1"/>
          <p:cNvSpPr/>
          <p:nvPr/>
        </p:nvSpPr>
        <p:spPr>
          <a:xfrm>
            <a:off x="1007167" y="4051999"/>
            <a:ext cx="9912624" cy="2031325"/>
          </a:xfrm>
          <a:prstGeom prst="rect">
            <a:avLst/>
          </a:prstGeom>
        </p:spPr>
        <p:txBody>
          <a:bodyPr wrap="square">
            <a:spAutoFit/>
          </a:bodyPr>
          <a:lstStyle/>
          <a:p>
            <a:r>
              <a:rPr lang="en-GB" dirty="0"/>
              <a:t>Links with Liverpool Schoolboys in particular allows for a targeted approach to this area. Players from this area meet the requirements of what is needed to be a Rochdale AFC Academy player and have proved successful. </a:t>
            </a:r>
          </a:p>
          <a:p>
            <a:endParaRPr lang="en-GB" dirty="0"/>
          </a:p>
          <a:p>
            <a:r>
              <a:rPr lang="en-GB" dirty="0"/>
              <a:t>The club is beginning to create links with local schools and clubs to enhance opportunity within the local area. Scouts are deployed around the Greater Manchester area also for greater coverage.</a:t>
            </a:r>
            <a:endParaRPr lang="en-US" dirty="0"/>
          </a:p>
        </p:txBody>
      </p:sp>
    </p:spTree>
    <p:extLst>
      <p:ext uri="{BB962C8B-B14F-4D97-AF65-F5344CB8AC3E}">
        <p14:creationId xmlns:p14="http://schemas.microsoft.com/office/powerpoint/2010/main" val="178845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6</a:t>
            </a:fld>
            <a:endParaRPr lang="en-GB"/>
          </a:p>
        </p:txBody>
      </p:sp>
      <p:sp>
        <p:nvSpPr>
          <p:cNvPr id="16386" name="Rectangle 4"/>
          <p:cNvSpPr>
            <a:spLocks noChangeArrowheads="1"/>
          </p:cNvSpPr>
          <p:nvPr/>
        </p:nvSpPr>
        <p:spPr bwMode="auto">
          <a:xfrm>
            <a:off x="454527" y="0"/>
            <a:ext cx="11438452" cy="658642"/>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3200" dirty="0">
                <a:latin typeface="Calibri" pitchFamily="34" charset="0"/>
                <a:cs typeface="Times New Roman" pitchFamily="18" charset="0"/>
              </a:rPr>
              <a:t>Strategy on Identification and Recruitment of Early/Late Developers</a:t>
            </a:r>
          </a:p>
        </p:txBody>
      </p:sp>
      <p:sp>
        <p:nvSpPr>
          <p:cNvPr id="2" name="Rectangle 1"/>
          <p:cNvSpPr/>
          <p:nvPr/>
        </p:nvSpPr>
        <p:spPr>
          <a:xfrm>
            <a:off x="454527" y="658642"/>
            <a:ext cx="11438452" cy="5324535"/>
          </a:xfrm>
          <a:prstGeom prst="rect">
            <a:avLst/>
          </a:prstGeom>
        </p:spPr>
        <p:txBody>
          <a:bodyPr wrap="square">
            <a:spAutoFit/>
          </a:bodyPr>
          <a:lstStyle/>
          <a:p>
            <a:r>
              <a:rPr lang="en-GB" sz="1400" b="1" i="0" dirty="0">
                <a:solidFill>
                  <a:srgbClr val="000000"/>
                </a:solidFill>
                <a:effectLst/>
                <a:latin typeface="Arial" panose="020B0604020202020204" pitchFamily="34" charset="0"/>
              </a:rPr>
              <a:t>Provision for Late Developers </a:t>
            </a:r>
            <a:endParaRPr lang="en-GB" sz="1400" b="0" i="0" dirty="0">
              <a:solidFill>
                <a:srgbClr val="000000"/>
              </a:solidFill>
              <a:effectLst/>
              <a:latin typeface="-webkit-standard"/>
            </a:endParaRPr>
          </a:p>
          <a:p>
            <a:r>
              <a:rPr lang="en-GB" sz="1400" b="0" i="0" dirty="0">
                <a:solidFill>
                  <a:srgbClr val="000000"/>
                </a:solidFill>
                <a:effectLst/>
                <a:latin typeface="-webkit-standard"/>
              </a:rPr>
              <a:t> </a:t>
            </a:r>
          </a:p>
          <a:p>
            <a:r>
              <a:rPr lang="en-GB" sz="1400" b="0" i="0" dirty="0">
                <a:solidFill>
                  <a:srgbClr val="000000"/>
                </a:solidFill>
                <a:effectLst/>
                <a:latin typeface="Arial" panose="020B0604020202020204" pitchFamily="34" charset="0"/>
              </a:rPr>
              <a:t>The Academy realises not all players mature at the same rate and therefore we support the Birth Bias theory and always refer to the 4 Corner and Long Term Player Development theories when making important decisions around the recruitment of young boys.</a:t>
            </a:r>
            <a:endParaRPr lang="en-GB" sz="1400" b="0" i="0" dirty="0">
              <a:solidFill>
                <a:srgbClr val="000000"/>
              </a:solidFill>
              <a:effectLst/>
              <a:latin typeface="-webkit-standard"/>
            </a:endParaRPr>
          </a:p>
          <a:p>
            <a:r>
              <a:rPr lang="en-GB" sz="1400" b="0" i="0" dirty="0">
                <a:solidFill>
                  <a:srgbClr val="000000"/>
                </a:solidFill>
                <a:effectLst/>
                <a:latin typeface="-webkit-standard"/>
              </a:rPr>
              <a:t> </a:t>
            </a:r>
          </a:p>
          <a:p>
            <a:r>
              <a:rPr lang="en-GB" sz="1400" b="0" i="0" dirty="0">
                <a:solidFill>
                  <a:srgbClr val="000000"/>
                </a:solidFill>
                <a:effectLst/>
                <a:latin typeface="Arial" panose="020B0604020202020204" pitchFamily="34" charset="0"/>
              </a:rPr>
              <a:t>Talent ID &amp; Recruitment</a:t>
            </a:r>
            <a:endParaRPr lang="en-GB" sz="1400" b="0" i="0" dirty="0">
              <a:solidFill>
                <a:srgbClr val="000000"/>
              </a:solidFill>
              <a:effectLst/>
              <a:latin typeface="-webkit-standard"/>
            </a:endParaRPr>
          </a:p>
          <a:p>
            <a:r>
              <a:rPr lang="en-GB" sz="1400" b="0" i="0" dirty="0">
                <a:solidFill>
                  <a:srgbClr val="000000"/>
                </a:solidFill>
                <a:effectLst/>
                <a:latin typeface="Arial" panose="020B0604020202020204" pitchFamily="34" charset="0"/>
              </a:rPr>
              <a:t>The Scout Assessment Criteria form has provision for the recording of Date of Birth (Birth Bias) and Early/Normal/Late Developer (Physical Maturation), in order for the department to make an informed judgement and possible recommendation. The Physical identification can only be done on a visual against his peers of the same age, due to the lack of pre information on the player.</a:t>
            </a:r>
            <a:endParaRPr lang="en-GB" sz="1400" b="0" i="0" dirty="0">
              <a:solidFill>
                <a:srgbClr val="000000"/>
              </a:solidFill>
              <a:effectLst/>
              <a:latin typeface="-webkit-standard"/>
            </a:endParaRPr>
          </a:p>
          <a:p>
            <a:r>
              <a:rPr lang="en-GB" sz="1400" b="0" i="0" dirty="0">
                <a:solidFill>
                  <a:srgbClr val="000000"/>
                </a:solidFill>
                <a:effectLst/>
                <a:latin typeface="-webkit-standard"/>
              </a:rPr>
              <a:t> </a:t>
            </a:r>
          </a:p>
          <a:p>
            <a:r>
              <a:rPr lang="en-GB" sz="1400" b="0" i="0" dirty="0">
                <a:solidFill>
                  <a:srgbClr val="000000"/>
                </a:solidFill>
                <a:effectLst/>
                <a:latin typeface="Arial" panose="020B0604020202020204" pitchFamily="34" charset="0"/>
              </a:rPr>
              <a:t>The Academy has a close relationship with local professional clubs and throughout the phases will always look at players released because of late maturation. Rochdale AFC Academy will always give players a chance if they meet the recommended criteria and fit with our ethos and philosophy.</a:t>
            </a:r>
            <a:endParaRPr lang="en-GB" sz="1400" b="0" i="0" dirty="0">
              <a:solidFill>
                <a:srgbClr val="000000"/>
              </a:solidFill>
              <a:effectLst/>
              <a:latin typeface="-webkit-standard"/>
            </a:endParaRPr>
          </a:p>
          <a:p>
            <a:r>
              <a:rPr lang="en-GB" sz="1400" b="0" i="0" dirty="0">
                <a:solidFill>
                  <a:srgbClr val="000000"/>
                </a:solidFill>
                <a:effectLst/>
                <a:latin typeface="-webkit-standard"/>
              </a:rPr>
              <a:t> </a:t>
            </a:r>
          </a:p>
          <a:p>
            <a:r>
              <a:rPr lang="en-GB" sz="1400" b="0" i="0" dirty="0">
                <a:solidFill>
                  <a:srgbClr val="000000"/>
                </a:solidFill>
                <a:effectLst/>
                <a:latin typeface="Arial" panose="020B0604020202020204" pitchFamily="34" charset="0"/>
              </a:rPr>
              <a:t>Games/Training</a:t>
            </a:r>
            <a:endParaRPr lang="en-GB" sz="1400" b="0" i="0" dirty="0">
              <a:solidFill>
                <a:srgbClr val="000000"/>
              </a:solidFill>
              <a:effectLst/>
              <a:latin typeface="-webkit-standard"/>
            </a:endParaRPr>
          </a:p>
          <a:p>
            <a:r>
              <a:rPr lang="en-GB" sz="1400" b="0" i="0" dirty="0">
                <a:solidFill>
                  <a:srgbClr val="000000"/>
                </a:solidFill>
                <a:effectLst/>
                <a:latin typeface="Arial" panose="020B0604020202020204" pitchFamily="34" charset="0"/>
              </a:rPr>
              <a:t>One example to support Late Developers is that we regularly allow players of this nature to play an age group down in the games programme, but train with their own age group to ensure they don’t fall behind their peers.</a:t>
            </a:r>
            <a:endParaRPr lang="en-GB" sz="1400" b="0" i="0" dirty="0">
              <a:solidFill>
                <a:srgbClr val="000000"/>
              </a:solidFill>
              <a:effectLst/>
              <a:latin typeface="-webkit-standard"/>
            </a:endParaRPr>
          </a:p>
          <a:p>
            <a:r>
              <a:rPr lang="en-GB" sz="1400" b="0" i="0" dirty="0">
                <a:solidFill>
                  <a:srgbClr val="000000"/>
                </a:solidFill>
                <a:effectLst/>
                <a:latin typeface="-webkit-standard"/>
              </a:rPr>
              <a:t> </a:t>
            </a:r>
          </a:p>
          <a:p>
            <a:r>
              <a:rPr lang="en-GB" sz="1400" b="0" i="0" dirty="0">
                <a:solidFill>
                  <a:srgbClr val="000000"/>
                </a:solidFill>
                <a:effectLst/>
                <a:latin typeface="Arial" panose="020B0604020202020204" pitchFamily="34" charset="0"/>
              </a:rPr>
              <a:t>Another example is that we utilise our Academy Development Centres to provide a drop back to a less intense environment if players are struggling in their current development programme, and to watch and nurture potential players.</a:t>
            </a:r>
            <a:endParaRPr lang="en-GB" sz="1400" b="0" i="0" dirty="0">
              <a:solidFill>
                <a:srgbClr val="000000"/>
              </a:solidFill>
              <a:effectLst/>
              <a:latin typeface="-webkit-standard"/>
            </a:endParaRPr>
          </a:p>
          <a:p>
            <a:r>
              <a:rPr lang="en-GB" sz="1400" b="0" i="0" dirty="0">
                <a:solidFill>
                  <a:srgbClr val="000000"/>
                </a:solidFill>
                <a:effectLst/>
                <a:latin typeface="-webkit-standard"/>
              </a:rPr>
              <a:t> </a:t>
            </a:r>
          </a:p>
          <a:p>
            <a:r>
              <a:rPr lang="en-GB" sz="1400" b="0" i="0" dirty="0">
                <a:solidFill>
                  <a:srgbClr val="000000"/>
                </a:solidFill>
                <a:effectLst/>
                <a:latin typeface="Arial" panose="020B0604020202020204" pitchFamily="34" charset="0"/>
              </a:rPr>
              <a:t>Also, utilising the important strategies mentioned in KPI 2, such as the Positive Learning Environment, Age Group Characteristics, Differentiation and Coaching Styles philosophies, Academy coaches portray a calm and understanding environment for all.</a:t>
            </a:r>
            <a:endParaRPr lang="en-GB" sz="1400" b="0" i="0" dirty="0">
              <a:solidFill>
                <a:srgbClr val="000000"/>
              </a:solidFill>
              <a:effectLst/>
              <a:latin typeface="-webkit-standard"/>
            </a:endParaRPr>
          </a:p>
          <a:p>
            <a:endParaRPr lang="en-US" dirty="0"/>
          </a:p>
        </p:txBody>
      </p:sp>
    </p:spTree>
    <p:extLst>
      <p:ext uri="{BB962C8B-B14F-4D97-AF65-F5344CB8AC3E}">
        <p14:creationId xmlns:p14="http://schemas.microsoft.com/office/powerpoint/2010/main" val="1520141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7</a:t>
            </a:fld>
            <a:endParaRPr lang="en-GB"/>
          </a:p>
        </p:txBody>
      </p:sp>
      <p:sp>
        <p:nvSpPr>
          <p:cNvPr id="16386" name="Rectangle 4"/>
          <p:cNvSpPr>
            <a:spLocks noChangeArrowheads="1"/>
          </p:cNvSpPr>
          <p:nvPr/>
        </p:nvSpPr>
        <p:spPr bwMode="auto">
          <a:xfrm>
            <a:off x="1512888" y="701249"/>
            <a:ext cx="9085308" cy="3335272"/>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8800" dirty="0">
                <a:latin typeface="Calibri" pitchFamily="34" charset="0"/>
                <a:cs typeface="Times New Roman" pitchFamily="18" charset="0"/>
              </a:rPr>
              <a:t>Strategy on Dealing</a:t>
            </a:r>
          </a:p>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8800" dirty="0">
                <a:latin typeface="Calibri" pitchFamily="34" charset="0"/>
                <a:cs typeface="Times New Roman" pitchFamily="18" charset="0"/>
              </a:rPr>
              <a:t>With Agents</a:t>
            </a:r>
          </a:p>
        </p:txBody>
      </p:sp>
      <p:sp>
        <p:nvSpPr>
          <p:cNvPr id="2" name="Rectangle 1"/>
          <p:cNvSpPr/>
          <p:nvPr/>
        </p:nvSpPr>
        <p:spPr>
          <a:xfrm>
            <a:off x="1512888" y="4211025"/>
            <a:ext cx="9015660" cy="1200329"/>
          </a:xfrm>
          <a:prstGeom prst="rect">
            <a:avLst/>
          </a:prstGeom>
        </p:spPr>
        <p:txBody>
          <a:bodyPr wrap="square">
            <a:spAutoFit/>
          </a:bodyPr>
          <a:lstStyle/>
          <a:p>
            <a:r>
              <a:rPr lang="en-GB" dirty="0"/>
              <a:t>The Academy has a zero tolerance on schoolboy players having representatives.</a:t>
            </a:r>
          </a:p>
          <a:p>
            <a:endParaRPr lang="en-GB" dirty="0"/>
          </a:p>
          <a:p>
            <a:r>
              <a:rPr lang="en-GB" dirty="0"/>
              <a:t>The club has a designated player representative for any players/families wishing to receive support when necessary.</a:t>
            </a:r>
            <a:endParaRPr lang="en-US" dirty="0"/>
          </a:p>
        </p:txBody>
      </p:sp>
    </p:spTree>
    <p:extLst>
      <p:ext uri="{BB962C8B-B14F-4D97-AF65-F5344CB8AC3E}">
        <p14:creationId xmlns:p14="http://schemas.microsoft.com/office/powerpoint/2010/main" val="407208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8</a:t>
            </a:fld>
            <a:endParaRPr lang="en-GB"/>
          </a:p>
        </p:txBody>
      </p:sp>
      <p:sp>
        <p:nvSpPr>
          <p:cNvPr id="16386" name="Rectangle 4"/>
          <p:cNvSpPr>
            <a:spLocks noChangeArrowheads="1"/>
          </p:cNvSpPr>
          <p:nvPr/>
        </p:nvSpPr>
        <p:spPr bwMode="auto">
          <a:xfrm>
            <a:off x="1512888" y="771624"/>
            <a:ext cx="9549281" cy="1047979"/>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5400" dirty="0">
                <a:latin typeface="Calibri" pitchFamily="34" charset="0"/>
                <a:cs typeface="Times New Roman" pitchFamily="18" charset="0"/>
              </a:rPr>
              <a:t>Policy for scouts attending games</a:t>
            </a:r>
          </a:p>
        </p:txBody>
      </p:sp>
      <p:sp>
        <p:nvSpPr>
          <p:cNvPr id="2" name="Rectangle 1"/>
          <p:cNvSpPr/>
          <p:nvPr/>
        </p:nvSpPr>
        <p:spPr>
          <a:xfrm>
            <a:off x="1664078" y="2014597"/>
            <a:ext cx="9015660" cy="3970318"/>
          </a:xfrm>
          <a:prstGeom prst="rect">
            <a:avLst/>
          </a:prstGeom>
          <a:solidFill>
            <a:schemeClr val="bg1"/>
          </a:solidFill>
        </p:spPr>
        <p:txBody>
          <a:bodyPr wrap="square">
            <a:spAutoFit/>
          </a:bodyPr>
          <a:lstStyle/>
          <a:p>
            <a:r>
              <a:rPr lang="en-GB" sz="1800" dirty="0">
                <a:effectLst/>
                <a:latin typeface="Arial" panose="020B0604020202020204" pitchFamily="34" charset="0"/>
                <a:ea typeface="Times New Roman" panose="02020603050405020304" pitchFamily="18" charset="0"/>
              </a:rPr>
              <a:t>Academy Scouts/Spotters attend external games by seeking permission through the Academy Secretary prior to the game, by communication via email to the host Club.</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Academy </a:t>
            </a:r>
            <a:r>
              <a:rPr lang="en-GB" dirty="0">
                <a:latin typeface="Arial" panose="020B0604020202020204" pitchFamily="34" charset="0"/>
                <a:ea typeface="Times New Roman" panose="02020603050405020304" pitchFamily="18" charset="0"/>
              </a:rPr>
              <a:t>Scouts/Spotters </a:t>
            </a:r>
            <a:r>
              <a:rPr lang="en-GB" sz="1800" dirty="0">
                <a:effectLst/>
                <a:latin typeface="Arial" panose="020B0604020202020204" pitchFamily="34" charset="0"/>
                <a:ea typeface="Times New Roman" panose="02020603050405020304" pitchFamily="18" charset="0"/>
              </a:rPr>
              <a:t>will make themselves known to the relevant person on arrival.</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All Academy</a:t>
            </a:r>
            <a:r>
              <a:rPr lang="en-GB" dirty="0">
                <a:latin typeface="Arial" panose="020B0604020202020204" pitchFamily="34" charset="0"/>
                <a:ea typeface="Times New Roman" panose="02020603050405020304" pitchFamily="18" charset="0"/>
              </a:rPr>
              <a:t> Scouts/Spotters </a:t>
            </a:r>
            <a:r>
              <a:rPr lang="en-GB" sz="1800" dirty="0">
                <a:effectLst/>
                <a:latin typeface="Arial" panose="020B0604020202020204" pitchFamily="34" charset="0"/>
                <a:ea typeface="Times New Roman" panose="02020603050405020304" pitchFamily="18" charset="0"/>
              </a:rPr>
              <a:t>have Rochdale AFC Academy Staff Passes and I.D.</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All Academy </a:t>
            </a:r>
            <a:r>
              <a:rPr lang="en-GB" dirty="0">
                <a:latin typeface="Arial" panose="020B0604020202020204" pitchFamily="34" charset="0"/>
                <a:ea typeface="Times New Roman" panose="02020603050405020304" pitchFamily="18" charset="0"/>
              </a:rPr>
              <a:t>Scouts/Spotters </a:t>
            </a:r>
            <a:r>
              <a:rPr lang="en-GB" sz="1800" dirty="0">
                <a:effectLst/>
                <a:latin typeface="Arial" panose="020B0604020202020204" pitchFamily="34" charset="0"/>
                <a:ea typeface="Times New Roman" panose="02020603050405020304" pitchFamily="18" charset="0"/>
              </a:rPr>
              <a:t>have FA Enhanced DBS Disclosures</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r>
              <a:rPr lang="en-GB" dirty="0"/>
              <a:t>All Academy </a:t>
            </a:r>
            <a:r>
              <a:rPr lang="en-GB" dirty="0">
                <a:latin typeface="Arial" panose="020B0604020202020204" pitchFamily="34" charset="0"/>
                <a:ea typeface="Times New Roman" panose="02020603050405020304" pitchFamily="18" charset="0"/>
              </a:rPr>
              <a:t>Scouts/Spotters</a:t>
            </a:r>
            <a:r>
              <a:rPr lang="en-GB" dirty="0"/>
              <a:t> endeavour to have FA Talent I.D. qualifications </a:t>
            </a:r>
          </a:p>
          <a:p>
            <a:r>
              <a:rPr lang="en-GB" sz="1800" dirty="0">
                <a:effectLst/>
                <a:latin typeface="Arial" panose="020B060402020202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Academy </a:t>
            </a:r>
            <a:r>
              <a:rPr lang="en-GB" dirty="0">
                <a:latin typeface="Arial" panose="020B0604020202020204" pitchFamily="34" charset="0"/>
                <a:ea typeface="Times New Roman" panose="02020603050405020304" pitchFamily="18" charset="0"/>
              </a:rPr>
              <a:t>Scouts/Spotters </a:t>
            </a:r>
            <a:r>
              <a:rPr lang="en-GB" sz="1800" dirty="0">
                <a:effectLst/>
                <a:latin typeface="Arial" panose="020B0604020202020204" pitchFamily="34" charset="0"/>
                <a:ea typeface="Times New Roman" panose="02020603050405020304" pitchFamily="18" charset="0"/>
              </a:rPr>
              <a:t>follow “Good Practice” in conjunction with</a:t>
            </a:r>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rPr>
              <a:t>FA guidelines and Codes of Conduct.</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34288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16F912E-7055-4886-B42F-F3A89FDC5503}" type="slidenum">
              <a:rPr lang="en-GB"/>
              <a:pPr>
                <a:defRPr/>
              </a:pPr>
              <a:t>9</a:t>
            </a:fld>
            <a:endParaRPr lang="en-GB"/>
          </a:p>
        </p:txBody>
      </p:sp>
      <p:sp>
        <p:nvSpPr>
          <p:cNvPr id="16386" name="Rectangle 4"/>
          <p:cNvSpPr>
            <a:spLocks noChangeArrowheads="1"/>
          </p:cNvSpPr>
          <p:nvPr/>
        </p:nvSpPr>
        <p:spPr bwMode="auto">
          <a:xfrm>
            <a:off x="431220" y="39627"/>
            <a:ext cx="9269397" cy="1047979"/>
          </a:xfrm>
          <a:prstGeom prst="rect">
            <a:avLst/>
          </a:prstGeom>
          <a:noFill/>
          <a:ln w="9525">
            <a:noFill/>
            <a:miter lim="800000"/>
            <a:headEnd/>
            <a:tailEnd/>
          </a:ln>
        </p:spPr>
        <p:txBody>
          <a:bodyPr wrap="none">
            <a:spAutoFit/>
          </a:bodyPr>
          <a:lstStyle/>
          <a:p>
            <a:pPr marL="342900" marR="0" lvl="0" indent="-342900" defTabSz="914400" eaLnBrk="1" fontAlgn="auto" latinLnBrk="0" hangingPunct="1">
              <a:lnSpc>
                <a:spcPct val="115000"/>
              </a:lnSpc>
              <a:spcBef>
                <a:spcPts val="0"/>
              </a:spcBef>
              <a:spcAft>
                <a:spcPts val="1000"/>
              </a:spcAft>
              <a:buClrTx/>
              <a:buSzTx/>
              <a:buFont typeface="Calibri Light" pitchFamily="34" charset="0"/>
              <a:buNone/>
              <a:tabLst/>
              <a:defRPr/>
            </a:pPr>
            <a:r>
              <a:rPr lang="en-GB" sz="5400" dirty="0">
                <a:latin typeface="Calibri" pitchFamily="34" charset="0"/>
                <a:cs typeface="Times New Roman" pitchFamily="18" charset="0"/>
              </a:rPr>
              <a:t>Access Policy for External Scouts</a:t>
            </a:r>
          </a:p>
        </p:txBody>
      </p:sp>
      <p:sp>
        <p:nvSpPr>
          <p:cNvPr id="2" name="Rectangle 1"/>
          <p:cNvSpPr/>
          <p:nvPr/>
        </p:nvSpPr>
        <p:spPr>
          <a:xfrm>
            <a:off x="431220" y="1459358"/>
            <a:ext cx="11277560" cy="3693319"/>
          </a:xfrm>
          <a:prstGeom prst="rect">
            <a:avLst/>
          </a:prstGeom>
        </p:spPr>
        <p:txBody>
          <a:bodyPr wrap="square">
            <a:spAutoFit/>
          </a:bodyPr>
          <a:lstStyle/>
          <a:p>
            <a:r>
              <a:rPr lang="en-GB" b="0" i="0" dirty="0">
                <a:solidFill>
                  <a:srgbClr val="000000"/>
                </a:solidFill>
                <a:effectLst/>
                <a:latin typeface="Arial" panose="020B0604020202020204" pitchFamily="34" charset="0"/>
              </a:rPr>
              <a:t>Any clubs wishing to send scouts to view Academy games can only do so with prior permission from the Academy Manager.</a:t>
            </a:r>
            <a:endParaRPr lang="en-GB" b="0" i="0" dirty="0">
              <a:solidFill>
                <a:srgbClr val="000000"/>
              </a:solidFill>
              <a:effectLst/>
              <a:latin typeface="-webkit-standard"/>
            </a:endParaRPr>
          </a:p>
          <a:p>
            <a:r>
              <a:rPr lang="en-GB" b="0" i="0" dirty="0">
                <a:solidFill>
                  <a:srgbClr val="000000"/>
                </a:solidFill>
                <a:effectLst/>
                <a:latin typeface="Arial" panose="020B0604020202020204" pitchFamily="34" charset="0"/>
              </a:rPr>
              <a:t>This will be in writing no later than 48 hours previous to the date of the requested game.</a:t>
            </a:r>
            <a:endParaRPr lang="en-GB" b="0" i="0" dirty="0">
              <a:solidFill>
                <a:srgbClr val="000000"/>
              </a:solidFill>
              <a:effectLst/>
              <a:latin typeface="-webkit-standard"/>
            </a:endParaRPr>
          </a:p>
          <a:p>
            <a:r>
              <a:rPr lang="en-GB" b="0" i="0" dirty="0">
                <a:solidFill>
                  <a:srgbClr val="000000"/>
                </a:solidFill>
                <a:effectLst/>
                <a:latin typeface="Arial" panose="020B0604020202020204" pitchFamily="34" charset="0"/>
              </a:rPr>
              <a:t>When permission granted, this policy will be sent to the requesting club to be circulated to scouts attending RAFC Academy games</a:t>
            </a:r>
            <a:endParaRPr lang="en-GB" b="0" i="0" dirty="0">
              <a:solidFill>
                <a:srgbClr val="000000"/>
              </a:solidFill>
              <a:effectLst/>
              <a:latin typeface="-webkit-standard"/>
            </a:endParaRPr>
          </a:p>
          <a:p>
            <a:r>
              <a:rPr lang="en-GB" b="0" i="0" dirty="0">
                <a:solidFill>
                  <a:srgbClr val="000000"/>
                </a:solidFill>
                <a:effectLst/>
                <a:latin typeface="Arial" panose="020B0604020202020204" pitchFamily="34" charset="0"/>
              </a:rPr>
              <a:t>The named scout will be added to the Scouts Register</a:t>
            </a:r>
            <a:endParaRPr lang="en-GB" b="0" i="0" dirty="0">
              <a:solidFill>
                <a:srgbClr val="000000"/>
              </a:solidFill>
              <a:effectLst/>
              <a:latin typeface="-webkit-standard"/>
            </a:endParaRPr>
          </a:p>
          <a:p>
            <a:r>
              <a:rPr lang="en-GB" b="0" i="0" dirty="0">
                <a:solidFill>
                  <a:srgbClr val="000000"/>
                </a:solidFill>
                <a:effectLst/>
                <a:latin typeface="-webkit-standard"/>
              </a:rPr>
              <a:t> </a:t>
            </a:r>
          </a:p>
          <a:p>
            <a:r>
              <a:rPr lang="en-GB" b="0" i="0" dirty="0">
                <a:solidFill>
                  <a:srgbClr val="000000"/>
                </a:solidFill>
                <a:effectLst/>
                <a:latin typeface="Arial" panose="020B0604020202020204" pitchFamily="34" charset="0"/>
              </a:rPr>
              <a:t>On Arrival, the scout will make themselves known to an Academy staff member and show official ID</a:t>
            </a:r>
            <a:endParaRPr lang="en-GB" dirty="0">
              <a:solidFill>
                <a:srgbClr val="000000"/>
              </a:solidFill>
              <a:latin typeface="-webkit-standard"/>
            </a:endParaRPr>
          </a:p>
          <a:p>
            <a:r>
              <a:rPr lang="en-GB" b="0" i="0" dirty="0">
                <a:solidFill>
                  <a:srgbClr val="000000"/>
                </a:solidFill>
                <a:effectLst/>
                <a:latin typeface="Arial" panose="020B0604020202020204" pitchFamily="34" charset="0"/>
              </a:rPr>
              <a:t>The scout will sign the Scout Register</a:t>
            </a:r>
            <a:endParaRPr lang="en-GB" b="0" i="0" dirty="0">
              <a:solidFill>
                <a:srgbClr val="000000"/>
              </a:solidFill>
              <a:effectLst/>
              <a:latin typeface="-webkit-standard"/>
            </a:endParaRPr>
          </a:p>
          <a:p>
            <a:r>
              <a:rPr lang="en-GB" b="0" i="0" dirty="0">
                <a:solidFill>
                  <a:srgbClr val="000000"/>
                </a:solidFill>
                <a:effectLst/>
                <a:latin typeface="Arial" panose="020B0604020202020204" pitchFamily="34" charset="0"/>
              </a:rPr>
              <a:t>The scout will wear the RAFC Scout ID Badge at all times whilst on site</a:t>
            </a:r>
            <a:endParaRPr lang="en-GB" dirty="0">
              <a:solidFill>
                <a:srgbClr val="000000"/>
              </a:solidFill>
              <a:latin typeface="-webkit-standard"/>
            </a:endParaRPr>
          </a:p>
          <a:p>
            <a:r>
              <a:rPr lang="en-GB" b="0" i="0" dirty="0">
                <a:solidFill>
                  <a:srgbClr val="000000"/>
                </a:solidFill>
                <a:effectLst/>
                <a:latin typeface="Arial" panose="020B0604020202020204" pitchFamily="34" charset="0"/>
              </a:rPr>
              <a:t>The scout will not approach any player or parent direct</a:t>
            </a:r>
            <a:endParaRPr lang="en-GB" b="0" i="0" dirty="0">
              <a:solidFill>
                <a:srgbClr val="000000"/>
              </a:solidFill>
              <a:effectLst/>
              <a:latin typeface="-webkit-standard"/>
            </a:endParaRPr>
          </a:p>
          <a:p>
            <a:r>
              <a:rPr lang="en-GB" b="0" i="0" dirty="0">
                <a:solidFill>
                  <a:srgbClr val="000000"/>
                </a:solidFill>
                <a:effectLst/>
                <a:latin typeface="-webkit-standard"/>
              </a:rPr>
              <a:t> </a:t>
            </a:r>
            <a:r>
              <a:rPr lang="en-GB" b="0" i="0" dirty="0">
                <a:solidFill>
                  <a:srgbClr val="000000"/>
                </a:solidFill>
                <a:effectLst/>
                <a:latin typeface="Arial" panose="020B0604020202020204" pitchFamily="34" charset="0"/>
              </a:rPr>
              <a:t>Any scouts on site that are not on the register will be challenged and if necessary asked to leave</a:t>
            </a:r>
            <a:endParaRPr lang="en-GB" b="0" i="0" dirty="0">
              <a:solidFill>
                <a:srgbClr val="000000"/>
              </a:solidFill>
              <a:effectLst/>
              <a:latin typeface="-webkit-standard"/>
            </a:endParaRPr>
          </a:p>
          <a:p>
            <a:endParaRPr lang="en-US" dirty="0"/>
          </a:p>
        </p:txBody>
      </p:sp>
    </p:spTree>
    <p:extLst>
      <p:ext uri="{BB962C8B-B14F-4D97-AF65-F5344CB8AC3E}">
        <p14:creationId xmlns:p14="http://schemas.microsoft.com/office/powerpoint/2010/main" val="1206429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2838</TotalTime>
  <Words>2822</Words>
  <Application>Microsoft Office PowerPoint</Application>
  <PresentationFormat>Widescreen</PresentationFormat>
  <Paragraphs>461</Paragraphs>
  <Slides>39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Calibri</vt:lpstr>
      <vt:lpstr>Calibri Light</vt:lpstr>
      <vt:lpstr>Symbol</vt:lpstr>
      <vt:lpstr>Times New Roman</vt:lpstr>
      <vt:lpstr>-webkit-standard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Rochdale AFC Academy Proposal</vt:lpstr>
      <vt:lpstr>PowerPoint Presentation</vt:lpstr>
      <vt:lpstr>Rochdale AFC Academy Proposal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Thompson</dc:creator>
  <cp:lastModifiedBy>Craig Chappell</cp:lastModifiedBy>
  <cp:revision>206</cp:revision>
  <cp:lastPrinted>2014-03-21T10:17:46Z</cp:lastPrinted>
  <dcterms:created xsi:type="dcterms:W3CDTF">2014-03-21T10:08:41Z</dcterms:created>
  <dcterms:modified xsi:type="dcterms:W3CDTF">2018-08-29T17:36:15Z</dcterms:modified>
</cp:coreProperties>
</file>