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0" r:id="rId2"/>
    <p:sldId id="490" r:id="rId3"/>
    <p:sldId id="570" r:id="rId4"/>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E088889-71F1-4BCB-8065-9EDE01F22035}" type="datetimeFigureOut">
              <a:rPr lang="en-GB"/>
              <a:pPr>
                <a:defRPr/>
              </a:pPr>
              <a:t>28/08/2018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F5634DA-138D-4A3D-826B-B1767ECF4BB1}" type="slidenum">
              <a:rPr lang="en-GB"/>
              <a:pPr>
                <a:defRPr/>
              </a:pPr>
              <a:t>‹#›</a:t>
            </a:fld>
            <a:endParaRPr lang="en-GB"/>
          </a:p>
        </p:txBody>
      </p:sp>
    </p:spTree>
    <p:extLst>
      <p:ext uri="{BB962C8B-B14F-4D97-AF65-F5344CB8AC3E}">
        <p14:creationId xmlns:p14="http://schemas.microsoft.com/office/powerpoint/2010/main" val="32383076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CEBEFD8-F8FB-45F3-B24B-6BC664DA8A19}" type="datetime1">
              <a:rPr lang="en-GB"/>
              <a:pPr>
                <a:defRPr/>
              </a:pPr>
              <a:t>28/08/2018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C9CC24-3655-446B-996E-094982A7F9C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2675164-08CD-456C-916C-223FC518BD1A}" type="datetime1">
              <a:rPr lang="en-GB"/>
              <a:pPr>
                <a:defRPr/>
              </a:pPr>
              <a:t>28/08/2018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3CB642-BB40-4C19-9203-E069A959F08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33FBB76-C493-446C-AAE2-3B0F4CC68586}" type="datetime1">
              <a:rPr lang="en-GB"/>
              <a:pPr>
                <a:defRPr/>
              </a:pPr>
              <a:t>28/08/2018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F457D45-B965-46E4-9716-8735654A4D9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848ACCF-1425-456A-8CFC-43B94AF6B89B}" type="datetime1">
              <a:rPr lang="en-GB"/>
              <a:pPr>
                <a:defRPr/>
              </a:pPr>
              <a:t>28/08/2018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15283E2-DD45-4530-B7DE-AD1245D191E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838D930-3D51-4822-B40A-8009B018CFF3}" type="datetime1">
              <a:rPr lang="en-GB"/>
              <a:pPr>
                <a:defRPr/>
              </a:pPr>
              <a:t>28/08/2018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B74517A-D57D-4F82-BD08-F4A5C59FBA4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8C9A6A67-CEE4-4FC7-99BB-8DADFA499C6F}" type="datetime1">
              <a:rPr lang="en-GB"/>
              <a:pPr>
                <a:defRPr/>
              </a:pPr>
              <a:t>28/08/2018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F042FE4-5ECE-48BE-BD76-C2D5E4C8374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BDABDB7-D600-4F96-A882-3045188685F7}" type="datetime1">
              <a:rPr lang="en-GB"/>
              <a:pPr>
                <a:defRPr/>
              </a:pPr>
              <a:t>28/08/2018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6BF7B99-F7C3-4367-828C-EF23CA239BA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ACF60ED-C635-48D2-AA23-B96230D16A1A}" type="datetime1">
              <a:rPr lang="en-GB"/>
              <a:pPr>
                <a:defRPr/>
              </a:pPr>
              <a:t>28/08/2018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9F06617-CBEF-48B0-AAA9-18CBD31CB38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377811-F807-415C-ADE7-77F5201F8D83}" type="datetime1">
              <a:rPr lang="en-GB"/>
              <a:pPr>
                <a:defRPr/>
              </a:pPr>
              <a:t>28/08/2018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8083492-74F9-48D0-B168-152E7659BF2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9FE72F7-AA96-4A18-8FD6-291B19CF4C90}" type="datetime1">
              <a:rPr lang="en-GB"/>
              <a:pPr>
                <a:defRPr/>
              </a:pPr>
              <a:t>28/08/2018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C85200F-781D-4F12-81E7-726BD9F0276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1F0177F-352A-4E6A-89AE-13F4A8F662E6}" type="datetime1">
              <a:rPr lang="en-GB"/>
              <a:pPr>
                <a:defRPr/>
              </a:pPr>
              <a:t>28/08/2018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B468643-D6BB-487A-8AE0-2C46AB41B64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AEA30C3-FB66-450B-A5C2-3D383530C471}" type="datetime1">
              <a:rPr lang="en-GB"/>
              <a:pPr>
                <a:defRPr/>
              </a:pPr>
              <a:t>28/08/2018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CDB9C4F-0E20-486A-AB66-33FDC823D8E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41CBBF2-5771-48B4-B6FA-A8DD0475E1CC}" type="slidenum">
              <a:rPr lang="en-GB"/>
              <a:pPr>
                <a:defRPr/>
              </a:pPr>
              <a:t>1</a:t>
            </a:fld>
            <a:endParaRPr lang="en-GB"/>
          </a:p>
        </p:txBody>
      </p:sp>
      <p:sp>
        <p:nvSpPr>
          <p:cNvPr id="14338" name="Rectangle 9"/>
          <p:cNvSpPr>
            <a:spLocks noChangeArrowheads="1"/>
          </p:cNvSpPr>
          <p:nvPr/>
        </p:nvSpPr>
        <p:spPr bwMode="auto">
          <a:xfrm>
            <a:off x="1366838" y="395288"/>
            <a:ext cx="9153525" cy="5189113"/>
          </a:xfrm>
          <a:prstGeom prst="rect">
            <a:avLst/>
          </a:prstGeom>
          <a:noFill/>
          <a:ln w="9525">
            <a:noFill/>
            <a:miter lim="800000"/>
            <a:headEnd/>
            <a:tailEnd/>
          </a:ln>
        </p:spPr>
        <p:txBody>
          <a:bodyPr>
            <a:spAutoFit/>
          </a:bodyPr>
          <a:lstStyle/>
          <a:p>
            <a:pPr algn="ctr">
              <a:lnSpc>
                <a:spcPct val="115000"/>
              </a:lnSpc>
            </a:pPr>
            <a:r>
              <a:rPr lang="en-GB" sz="800" dirty="0">
                <a:solidFill>
                  <a:srgbClr val="FFFFFF"/>
                </a:solidFill>
                <a:latin typeface="Calibri" pitchFamily="34" charset="0"/>
                <a:cs typeface="Times New Roman" pitchFamily="18" charset="0"/>
              </a:rPr>
              <a:t> </a:t>
            </a:r>
            <a:r>
              <a:rPr lang="en-GB" sz="3600" b="1" dirty="0">
                <a:latin typeface="Calibri" pitchFamily="34" charset="0"/>
                <a:cs typeface="Times New Roman" pitchFamily="18" charset="0"/>
              </a:rPr>
              <a:t>Rochdale AFC Academy</a:t>
            </a:r>
            <a:endParaRPr lang="en-GB" sz="3600" dirty="0">
              <a:latin typeface="Calibri" pitchFamily="34" charset="0"/>
              <a:cs typeface="Times New Roman" pitchFamily="18" charset="0"/>
            </a:endParaRPr>
          </a:p>
          <a:p>
            <a:pPr algn="ctr">
              <a:lnSpc>
                <a:spcPct val="115000"/>
              </a:lnSpc>
            </a:pPr>
            <a:r>
              <a:rPr lang="en-GB" sz="3600" b="1" dirty="0">
                <a:latin typeface="Calibri" pitchFamily="34" charset="0"/>
                <a:cs typeface="Times New Roman" pitchFamily="18" charset="0"/>
              </a:rPr>
              <a:t>External Relationships</a:t>
            </a:r>
          </a:p>
          <a:p>
            <a:pPr algn="ctr">
              <a:lnSpc>
                <a:spcPct val="115000"/>
              </a:lnSpc>
            </a:pPr>
            <a:endParaRPr lang="en-GB" sz="3600" b="1" dirty="0">
              <a:latin typeface="Calibri" pitchFamily="34" charset="0"/>
              <a:cs typeface="Times New Roman" pitchFamily="18" charset="0"/>
            </a:endParaRPr>
          </a:p>
          <a:p>
            <a:pPr algn="ctr">
              <a:lnSpc>
                <a:spcPct val="115000"/>
              </a:lnSpc>
            </a:pPr>
            <a:endParaRPr lang="en-GB" sz="3600" b="1" dirty="0">
              <a:latin typeface="Calibri" pitchFamily="34" charset="0"/>
              <a:cs typeface="Times New Roman" pitchFamily="18" charset="0"/>
            </a:endParaRPr>
          </a:p>
          <a:p>
            <a:pPr algn="ctr">
              <a:lnSpc>
                <a:spcPct val="115000"/>
              </a:lnSpc>
            </a:pPr>
            <a:endParaRPr lang="en-GB" sz="3600" b="1" dirty="0">
              <a:latin typeface="Calibri" pitchFamily="34" charset="0"/>
              <a:cs typeface="Times New Roman" pitchFamily="18" charset="0"/>
            </a:endParaRPr>
          </a:p>
          <a:p>
            <a:pPr algn="ctr">
              <a:lnSpc>
                <a:spcPct val="115000"/>
              </a:lnSpc>
            </a:pPr>
            <a:endParaRPr lang="en-GB" sz="3600" b="1" dirty="0">
              <a:latin typeface="Calibri" pitchFamily="34" charset="0"/>
              <a:cs typeface="Times New Roman" pitchFamily="18" charset="0"/>
            </a:endParaRPr>
          </a:p>
          <a:p>
            <a:pPr algn="ctr">
              <a:lnSpc>
                <a:spcPct val="115000"/>
              </a:lnSpc>
            </a:pPr>
            <a:endParaRPr lang="en-GB" sz="3600" b="1" dirty="0">
              <a:latin typeface="Calibri" pitchFamily="34" charset="0"/>
              <a:cs typeface="Times New Roman" pitchFamily="18" charset="0"/>
            </a:endParaRPr>
          </a:p>
          <a:p>
            <a:pPr algn="ctr">
              <a:lnSpc>
                <a:spcPct val="115000"/>
              </a:lnSpc>
            </a:pPr>
            <a:r>
              <a:rPr lang="en-GB" sz="3600" b="1" dirty="0">
                <a:latin typeface="Calibri" pitchFamily="34" charset="0"/>
                <a:cs typeface="Times New Roman" pitchFamily="18" charset="0"/>
              </a:rPr>
              <a:t>2018/19</a:t>
            </a:r>
            <a:endParaRPr lang="en-GB" sz="3600" dirty="0">
              <a:latin typeface="Calibri"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4908" y="1657463"/>
            <a:ext cx="2957384" cy="295738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2</a:t>
            </a:fld>
            <a:endParaRPr lang="en-GB"/>
          </a:p>
        </p:txBody>
      </p:sp>
      <p:sp>
        <p:nvSpPr>
          <p:cNvPr id="16386" name="Rectangle 4"/>
          <p:cNvSpPr>
            <a:spLocks noChangeArrowheads="1"/>
          </p:cNvSpPr>
          <p:nvPr/>
        </p:nvSpPr>
        <p:spPr bwMode="auto">
          <a:xfrm>
            <a:off x="564890" y="640475"/>
            <a:ext cx="10788909" cy="2897203"/>
          </a:xfrm>
          <a:prstGeom prst="rect">
            <a:avLst/>
          </a:prstGeom>
          <a:noFill/>
          <a:ln w="9525">
            <a:noFill/>
            <a:miter lim="800000"/>
            <a:headEnd/>
            <a:tailEnd/>
          </a:ln>
        </p:spPr>
        <p:txBody>
          <a:bodyPr wrap="squar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800" dirty="0">
                <a:latin typeface="Calibri" pitchFamily="34" charset="0"/>
                <a:cs typeface="Times New Roman" pitchFamily="18" charset="0"/>
              </a:rPr>
              <a:t>How does the Academy work with the</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800" dirty="0">
                <a:latin typeface="Calibri" pitchFamily="34" charset="0"/>
                <a:cs typeface="Times New Roman" pitchFamily="18" charset="0"/>
              </a:rPr>
              <a:t>FA Youth Coach Educators?</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800" dirty="0">
                <a:latin typeface="Calibri" pitchFamily="34" charset="0"/>
                <a:cs typeface="Times New Roman" pitchFamily="18" charset="0"/>
              </a:rPr>
              <a:t>Youth Awards</a:t>
            </a:r>
          </a:p>
        </p:txBody>
      </p:sp>
      <p:sp>
        <p:nvSpPr>
          <p:cNvPr id="2" name="Rectangle 1"/>
          <p:cNvSpPr/>
          <p:nvPr/>
        </p:nvSpPr>
        <p:spPr>
          <a:xfrm>
            <a:off x="1512888" y="4211025"/>
            <a:ext cx="9015660" cy="1477328"/>
          </a:xfrm>
          <a:prstGeom prst="rect">
            <a:avLst/>
          </a:prstGeom>
        </p:spPr>
        <p:txBody>
          <a:bodyPr wrap="square">
            <a:spAutoFit/>
          </a:bodyPr>
          <a:lstStyle/>
          <a:p>
            <a:r>
              <a:rPr lang="en-US" dirty="0"/>
              <a:t>The completion of FA Youth Awards Level 3 (Modules 1, 2 &amp; 3) and Level 4 Advanced Youth Award as well as </a:t>
            </a:r>
            <a:r>
              <a:rPr lang="en-US" dirty="0" err="1"/>
              <a:t>licence</a:t>
            </a:r>
            <a:r>
              <a:rPr lang="en-US" dirty="0"/>
              <a:t> maintenance have become mandatory for all Academy coaches. Therefore access to complete these awards within the relevant time frames and within each individual coach development plan is important. This process needs clearly illustrating. </a:t>
            </a:r>
          </a:p>
        </p:txBody>
      </p:sp>
    </p:spTree>
    <p:extLst>
      <p:ext uri="{BB962C8B-B14F-4D97-AF65-F5344CB8AC3E}">
        <p14:creationId xmlns:p14="http://schemas.microsoft.com/office/powerpoint/2010/main" val="101851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a:t>
            </a:fld>
            <a:endParaRPr lang="en-GB"/>
          </a:p>
        </p:txBody>
      </p:sp>
      <p:sp>
        <p:nvSpPr>
          <p:cNvPr id="2" name="Rectangle 1"/>
          <p:cNvSpPr/>
          <p:nvPr/>
        </p:nvSpPr>
        <p:spPr>
          <a:xfrm>
            <a:off x="274320" y="301965"/>
            <a:ext cx="11578590" cy="6186309"/>
          </a:xfrm>
          <a:prstGeom prst="rect">
            <a:avLst/>
          </a:prstGeom>
        </p:spPr>
        <p:txBody>
          <a:bodyPr wrap="square">
            <a:spAutoFit/>
          </a:bodyPr>
          <a:lstStyle/>
          <a:p>
            <a:r>
              <a:rPr lang="en-GB" sz="1400" b="1" dirty="0"/>
              <a:t>FA Youth Coach Developers – Rochdale AFC</a:t>
            </a:r>
            <a:endParaRPr lang="en-US" sz="1400" dirty="0"/>
          </a:p>
          <a:p>
            <a:r>
              <a:rPr lang="en-GB" sz="1400" dirty="0"/>
              <a:t> </a:t>
            </a:r>
            <a:endParaRPr lang="en-US" sz="1400" dirty="0"/>
          </a:p>
          <a:p>
            <a:r>
              <a:rPr lang="en-GB" sz="1400" u="sng" dirty="0"/>
              <a:t>Utilised </a:t>
            </a:r>
            <a:endParaRPr lang="en-US" sz="1400" dirty="0"/>
          </a:p>
          <a:p>
            <a:r>
              <a:rPr lang="en-GB" sz="1400" dirty="0"/>
              <a:t>As a Club who has accessed FAYCD support since the very beginning – as one of the pilot Clubs – we have utilised the support in a variety of ways across the 7.5 years since the programme began.  </a:t>
            </a:r>
            <a:r>
              <a:rPr lang="en-US" sz="1400" dirty="0"/>
              <a:t>In practice, our FAYCDs (Martin Diggle, Ian Bateman and, currently, Gareth Morgan) have </a:t>
            </a:r>
            <a:r>
              <a:rPr lang="en-US" sz="1400" dirty="0" err="1"/>
              <a:t>organised</a:t>
            </a:r>
            <a:r>
              <a:rPr lang="en-US" sz="1400" dirty="0"/>
              <a:t>, delivered and supported work undertaken on the FA Youth and Advanced Youth Awards as well as facilitate specialist inputs (where applicable) around the UEFA Awards, CPD and multi-disciplinary content. </a:t>
            </a:r>
          </a:p>
          <a:p>
            <a:r>
              <a:rPr lang="en-GB" sz="1400" dirty="0"/>
              <a:t> </a:t>
            </a:r>
            <a:endParaRPr lang="en-US" sz="1400" dirty="0"/>
          </a:p>
          <a:p>
            <a:r>
              <a:rPr lang="en-GB" sz="1400" u="sng" dirty="0"/>
              <a:t>Access to courses</a:t>
            </a:r>
            <a:endParaRPr lang="en-US" sz="1400" dirty="0"/>
          </a:p>
          <a:p>
            <a:r>
              <a:rPr lang="en-GB" sz="1400" dirty="0"/>
              <a:t>Our coaches have been supported in accessing all of the UEFA and FA courses that they have wanted to enrol on.  Our FAYCD has supported their access to courses by, when appropriate, organising and delivering courses for us at our Club, locally (as part of a cluster of Clubs), and through writing letters of support to access national courses (e.g. Advanced Youth Award and UEFA A courses).</a:t>
            </a:r>
            <a:endParaRPr lang="en-US" sz="1400" dirty="0"/>
          </a:p>
          <a:p>
            <a:r>
              <a:rPr lang="en-GB" sz="1400" dirty="0"/>
              <a:t> </a:t>
            </a:r>
            <a:endParaRPr lang="en-US" sz="1400" dirty="0"/>
          </a:p>
          <a:p>
            <a:r>
              <a:rPr lang="en-GB" sz="1400" u="sng" dirty="0"/>
              <a:t>CPD</a:t>
            </a:r>
            <a:endParaRPr lang="en-US" sz="1400" dirty="0"/>
          </a:p>
          <a:p>
            <a:r>
              <a:rPr lang="en-GB" sz="1400" dirty="0"/>
              <a:t>In the 3 years since starting as our FAYCD, Gareth Morgan has worked with full-time coaching staff to facilitate the delivery of in-house CPD events, with the focus of these events steered by Tony Ellis to ensure the events have linked in directly to Academy priorities and adhered to the Club’s philosophy on player and coach development.</a:t>
            </a:r>
            <a:endParaRPr lang="en-US" sz="1400" dirty="0"/>
          </a:p>
          <a:p>
            <a:r>
              <a:rPr lang="en-GB" sz="1400" dirty="0"/>
              <a:t> </a:t>
            </a:r>
            <a:endParaRPr lang="en-US" sz="1400" dirty="0"/>
          </a:p>
          <a:p>
            <a:r>
              <a:rPr lang="en-GB" sz="1400" u="sng" dirty="0"/>
              <a:t>Frequency of visits</a:t>
            </a:r>
            <a:endParaRPr lang="en-US" sz="1400" dirty="0"/>
          </a:p>
          <a:p>
            <a:r>
              <a:rPr lang="en-GB" sz="1400" dirty="0"/>
              <a:t>In the 3 years since starting as our FAYCD, Gareth Morgan has visited the Club on 93 occasions, with the majority of these visits entailing support work with 2+ coaches.</a:t>
            </a:r>
            <a:endParaRPr lang="en-US" sz="1400" dirty="0"/>
          </a:p>
          <a:p>
            <a:r>
              <a:rPr lang="en-GB" sz="1400" dirty="0"/>
              <a:t> </a:t>
            </a:r>
            <a:endParaRPr lang="en-US" sz="1400" dirty="0"/>
          </a:p>
          <a:p>
            <a:r>
              <a:rPr lang="en-GB" sz="1400" u="sng" dirty="0"/>
              <a:t>Support of Club’s philosophy</a:t>
            </a:r>
            <a:endParaRPr lang="en-US" sz="1400" dirty="0"/>
          </a:p>
          <a:p>
            <a:r>
              <a:rPr lang="en-GB" sz="1400" dirty="0"/>
              <a:t>Fundamental to how the FAYCDs (who we have had with us) have looked to support our coaches is by spending time with us (listening, watching, and discussing) in order to understand and then adhere to the Club’s philosophy within the work that they do.  A key example of this is how the FAYCDs make reference to our ‘Non-negotiables’ and our ‘Traits’ within their support work with our coaches.</a:t>
            </a:r>
          </a:p>
          <a:p>
            <a:endParaRPr lang="en-GB" sz="1400" dirty="0"/>
          </a:p>
          <a:p>
            <a:r>
              <a:rPr lang="en-GB" sz="1400" dirty="0"/>
              <a:t>Gareth Morgan - FAYCD </a:t>
            </a:r>
            <a:r>
              <a:rPr lang="en-US" dirty="0"/>
              <a:t> </a:t>
            </a:r>
          </a:p>
        </p:txBody>
      </p:sp>
    </p:spTree>
    <p:extLst>
      <p:ext uri="{BB962C8B-B14F-4D97-AF65-F5344CB8AC3E}">
        <p14:creationId xmlns:p14="http://schemas.microsoft.com/office/powerpoint/2010/main" val="1614236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2681</TotalTime>
  <Words>93</Words>
  <Application>Microsoft Office PowerPoint</Application>
  <PresentationFormat>Widescreen</PresentationFormat>
  <Paragraphs>33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Thompson</dc:creator>
  <cp:lastModifiedBy>Craig Chappell</cp:lastModifiedBy>
  <cp:revision>176</cp:revision>
  <cp:lastPrinted>2014-03-21T10:17:46Z</cp:lastPrinted>
  <dcterms:created xsi:type="dcterms:W3CDTF">2014-03-21T10:08:41Z</dcterms:created>
  <dcterms:modified xsi:type="dcterms:W3CDTF">2018-08-28T09:50:03Z</dcterms:modified>
</cp:coreProperties>
</file>